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29883100" cy="41549638"/>
  <p:notesSz cx="6858000" cy="9144000"/>
  <p:defaultTextStyle>
    <a:defPPr>
      <a:defRPr lang="en-US"/>
    </a:defPPr>
    <a:lvl1pPr marL="0" algn="l" defTabSz="4080732" rtl="0" eaLnBrk="1" latinLnBrk="0" hangingPunct="1">
      <a:defRPr sz="8000" kern="1200">
        <a:solidFill>
          <a:schemeClr val="tx1"/>
        </a:solidFill>
        <a:latin typeface="+mn-lt"/>
        <a:ea typeface="+mn-ea"/>
        <a:cs typeface="+mn-cs"/>
      </a:defRPr>
    </a:lvl1pPr>
    <a:lvl2pPr marL="2040364" algn="l" defTabSz="4080732" rtl="0" eaLnBrk="1" latinLnBrk="0" hangingPunct="1">
      <a:defRPr sz="8000" kern="1200">
        <a:solidFill>
          <a:schemeClr val="tx1"/>
        </a:solidFill>
        <a:latin typeface="+mn-lt"/>
        <a:ea typeface="+mn-ea"/>
        <a:cs typeface="+mn-cs"/>
      </a:defRPr>
    </a:lvl2pPr>
    <a:lvl3pPr marL="4080732" algn="l" defTabSz="4080732" rtl="0" eaLnBrk="1" latinLnBrk="0" hangingPunct="1">
      <a:defRPr sz="8000" kern="1200">
        <a:solidFill>
          <a:schemeClr val="tx1"/>
        </a:solidFill>
        <a:latin typeface="+mn-lt"/>
        <a:ea typeface="+mn-ea"/>
        <a:cs typeface="+mn-cs"/>
      </a:defRPr>
    </a:lvl3pPr>
    <a:lvl4pPr marL="6121096" algn="l" defTabSz="4080732" rtl="0" eaLnBrk="1" latinLnBrk="0" hangingPunct="1">
      <a:defRPr sz="8000" kern="1200">
        <a:solidFill>
          <a:schemeClr val="tx1"/>
        </a:solidFill>
        <a:latin typeface="+mn-lt"/>
        <a:ea typeface="+mn-ea"/>
        <a:cs typeface="+mn-cs"/>
      </a:defRPr>
    </a:lvl4pPr>
    <a:lvl5pPr marL="8161464" algn="l" defTabSz="4080732" rtl="0" eaLnBrk="1" latinLnBrk="0" hangingPunct="1">
      <a:defRPr sz="8000" kern="1200">
        <a:solidFill>
          <a:schemeClr val="tx1"/>
        </a:solidFill>
        <a:latin typeface="+mn-lt"/>
        <a:ea typeface="+mn-ea"/>
        <a:cs typeface="+mn-cs"/>
      </a:defRPr>
    </a:lvl5pPr>
    <a:lvl6pPr marL="10201828" algn="l" defTabSz="4080732" rtl="0" eaLnBrk="1" latinLnBrk="0" hangingPunct="1">
      <a:defRPr sz="8000" kern="1200">
        <a:solidFill>
          <a:schemeClr val="tx1"/>
        </a:solidFill>
        <a:latin typeface="+mn-lt"/>
        <a:ea typeface="+mn-ea"/>
        <a:cs typeface="+mn-cs"/>
      </a:defRPr>
    </a:lvl6pPr>
    <a:lvl7pPr marL="12242197" algn="l" defTabSz="4080732" rtl="0" eaLnBrk="1" latinLnBrk="0" hangingPunct="1">
      <a:defRPr sz="8000" kern="1200">
        <a:solidFill>
          <a:schemeClr val="tx1"/>
        </a:solidFill>
        <a:latin typeface="+mn-lt"/>
        <a:ea typeface="+mn-ea"/>
        <a:cs typeface="+mn-cs"/>
      </a:defRPr>
    </a:lvl7pPr>
    <a:lvl8pPr marL="14282565" algn="l" defTabSz="4080732" rtl="0" eaLnBrk="1" latinLnBrk="0" hangingPunct="1">
      <a:defRPr sz="8000" kern="1200">
        <a:solidFill>
          <a:schemeClr val="tx1"/>
        </a:solidFill>
        <a:latin typeface="+mn-lt"/>
        <a:ea typeface="+mn-ea"/>
        <a:cs typeface="+mn-cs"/>
      </a:defRPr>
    </a:lvl8pPr>
    <a:lvl9pPr marL="16322929" algn="l" defTabSz="4080732" rtl="0" eaLnBrk="1" latinLnBrk="0" hangingPunct="1">
      <a:defRPr sz="8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67" autoAdjust="0"/>
  </p:normalViewPr>
  <p:slideViewPr>
    <p:cSldViewPr>
      <p:cViewPr>
        <p:scale>
          <a:sx n="39" d="100"/>
          <a:sy n="39" d="100"/>
        </p:scale>
        <p:origin x="2070" y="5514"/>
      </p:cViewPr>
      <p:guideLst>
        <p:guide orient="horz" pos="13087"/>
        <p:guide pos="941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22046901" y="33639192"/>
            <a:ext cx="11468554" cy="4229609"/>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sp>
        <p:nvSpPr>
          <p:cNvPr id="8" name="Title 7"/>
          <p:cNvSpPr>
            <a:spLocks noGrp="1"/>
          </p:cNvSpPr>
          <p:nvPr>
            <p:ph type="ctrTitle"/>
          </p:nvPr>
        </p:nvSpPr>
        <p:spPr>
          <a:xfrm>
            <a:off x="1766528" y="4703194"/>
            <a:ext cx="26350044" cy="8906242"/>
          </a:xfrm>
        </p:spPr>
        <p:txBody>
          <a:bodyPr anchor="b">
            <a:normAutofit/>
          </a:bodyPr>
          <a:lstStyle>
            <a:lvl1pPr algn="r">
              <a:defRPr sz="196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1766528" y="13633467"/>
            <a:ext cx="26350044" cy="10618241"/>
          </a:xfrm>
        </p:spPr>
        <p:txBody>
          <a:bodyPr/>
          <a:lstStyle>
            <a:lvl1pPr marL="0" marR="163272" indent="0" algn="r">
              <a:spcBef>
                <a:spcPts val="0"/>
              </a:spcBef>
              <a:buNone/>
              <a:defRPr>
                <a:ln>
                  <a:solidFill>
                    <a:schemeClr val="bg2"/>
                  </a:solidFill>
                </a:ln>
                <a:solidFill>
                  <a:schemeClr val="tx1">
                    <a:tint val="75000"/>
                  </a:schemeClr>
                </a:solidFill>
              </a:defRPr>
            </a:lvl1pPr>
            <a:lvl2pPr marL="2040895" indent="0" algn="ctr">
              <a:buNone/>
            </a:lvl2pPr>
            <a:lvl3pPr marL="4081790" indent="0" algn="ctr">
              <a:buNone/>
            </a:lvl3pPr>
            <a:lvl4pPr marL="6122685" indent="0" algn="ctr">
              <a:buNone/>
            </a:lvl4pPr>
            <a:lvl5pPr marL="8163580" indent="0" algn="ctr">
              <a:buNone/>
            </a:lvl5pPr>
            <a:lvl6pPr marL="10204475" indent="0" algn="ctr">
              <a:buNone/>
            </a:lvl6pPr>
            <a:lvl7pPr marL="12245370" indent="0" algn="ctr">
              <a:buNone/>
            </a:lvl7pPr>
            <a:lvl8pPr marL="14286266" indent="0" algn="ctr">
              <a:buNone/>
            </a:lvl8pPr>
            <a:lvl9pPr marL="16327161"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4482465" y="36428069"/>
            <a:ext cx="18925963" cy="2212134"/>
          </a:xfrm>
        </p:spPr>
        <p:txBody>
          <a:bodyPr tIns="0" bIns="0" anchor="t"/>
          <a:lstStyle>
            <a:lvl1pPr algn="r">
              <a:defRPr sz="4500"/>
            </a:lvl1pPr>
          </a:lstStyle>
          <a:p>
            <a:fld id="{D0D9B634-0DE5-4558-B576-54B5C023BD95}" type="datetimeFigureOut">
              <a:rPr lang="en-SG" smtClean="0"/>
              <a:pPr/>
              <a:t>26/10/2010</a:t>
            </a:fld>
            <a:endParaRPr lang="en-SG"/>
          </a:p>
        </p:txBody>
      </p:sp>
      <p:sp>
        <p:nvSpPr>
          <p:cNvPr id="17" name="Footer Placeholder 16"/>
          <p:cNvSpPr>
            <a:spLocks noGrp="1"/>
          </p:cNvSpPr>
          <p:nvPr>
            <p:ph type="ftr" sz="quarter" idx="11"/>
          </p:nvPr>
        </p:nvSpPr>
        <p:spPr>
          <a:xfrm>
            <a:off x="4482465" y="34235160"/>
            <a:ext cx="18925963" cy="2212134"/>
          </a:xfrm>
        </p:spPr>
        <p:txBody>
          <a:bodyPr tIns="0" bIns="0" anchor="b"/>
          <a:lstStyle>
            <a:lvl1pPr algn="r">
              <a:defRPr sz="4900"/>
            </a:lvl1pPr>
          </a:lstStyle>
          <a:p>
            <a:endParaRPr lang="en-SG"/>
          </a:p>
        </p:txBody>
      </p:sp>
      <p:sp>
        <p:nvSpPr>
          <p:cNvPr id="29" name="Slide Number Placeholder 28"/>
          <p:cNvSpPr>
            <a:spLocks noGrp="1"/>
          </p:cNvSpPr>
          <p:nvPr>
            <p:ph type="sldNum" sz="quarter" idx="12"/>
          </p:nvPr>
        </p:nvSpPr>
        <p:spPr>
          <a:xfrm>
            <a:off x="27426329" y="34850728"/>
            <a:ext cx="1643571" cy="2212134"/>
          </a:xfrm>
        </p:spPr>
        <p:txBody>
          <a:bodyPr anchor="ctr"/>
          <a:lstStyle>
            <a:lvl1pPr algn="ctr">
              <a:defRPr sz="5800">
                <a:solidFill>
                  <a:srgbClr val="FFFFFF"/>
                </a:solidFill>
              </a:defRPr>
            </a:lvl1pPr>
          </a:lstStyle>
          <a:p>
            <a:fld id="{90240F7A-F200-495E-AD10-DD24EE602747}"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163299" y="2308313"/>
            <a:ext cx="6225646" cy="3323971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494155" y="2308313"/>
            <a:ext cx="20420118" cy="3323971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94155" y="1620630"/>
            <a:ext cx="26894790" cy="8476126"/>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1494155" y="11407114"/>
            <a:ext cx="26894790" cy="27699759"/>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15658745" y="39259791"/>
            <a:ext cx="6972723" cy="1828184"/>
          </a:xfrm>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a:xfrm>
            <a:off x="1494155" y="39265374"/>
            <a:ext cx="13922100" cy="1822604"/>
          </a:xfrm>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22988" y="42619"/>
            <a:ext cx="29837125" cy="4142179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marL="0" algn="ctr" defTabSz="4081790" rtl="0" eaLnBrk="1" latinLnBrk="0" hangingPunct="1"/>
            <a:endParaRPr kumimoji="0" lang="en-US" sz="8000" kern="1200">
              <a:solidFill>
                <a:schemeClr val="lt1"/>
              </a:solidFill>
              <a:latin typeface="+mn-lt"/>
              <a:ea typeface="+mn-ea"/>
              <a:cs typeface="+mn-cs"/>
            </a:endParaRPr>
          </a:p>
        </p:txBody>
      </p:sp>
      <p:sp>
        <p:nvSpPr>
          <p:cNvPr id="8" name="Isosceles Triangle 7"/>
          <p:cNvSpPr/>
          <p:nvPr/>
        </p:nvSpPr>
        <p:spPr>
          <a:xfrm rot="5400000" flipV="1">
            <a:off x="22046901" y="3680843"/>
            <a:ext cx="11468554" cy="4229609"/>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sp>
        <p:nvSpPr>
          <p:cNvPr id="4" name="Date Placeholder 3"/>
          <p:cNvSpPr>
            <a:spLocks noGrp="1"/>
          </p:cNvSpPr>
          <p:nvPr>
            <p:ph type="dt" sz="half" idx="10"/>
          </p:nvPr>
        </p:nvSpPr>
        <p:spPr>
          <a:xfrm>
            <a:off x="22731392" y="39241325"/>
            <a:ext cx="6972723" cy="1846651"/>
          </a:xfrm>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a:xfrm>
            <a:off x="8560266" y="39265374"/>
            <a:ext cx="13922100" cy="1822604"/>
          </a:xfrm>
        </p:spPr>
        <p:txBody>
          <a:bodyPr/>
          <a:lstStyle/>
          <a:p>
            <a:endParaRPr lang="en-SG"/>
          </a:p>
        </p:txBody>
      </p:sp>
      <p:sp>
        <p:nvSpPr>
          <p:cNvPr id="6" name="Slide Number Placeholder 5"/>
          <p:cNvSpPr>
            <a:spLocks noGrp="1"/>
          </p:cNvSpPr>
          <p:nvPr>
            <p:ph type="sldNum" sz="quarter" idx="12"/>
          </p:nvPr>
        </p:nvSpPr>
        <p:spPr>
          <a:xfrm>
            <a:off x="27618520" y="4905163"/>
            <a:ext cx="1643571" cy="1822604"/>
          </a:xfrm>
        </p:spPr>
        <p:txBody>
          <a:bodyPr/>
          <a:lstStyle/>
          <a:p>
            <a:fld id="{90240F7A-F200-495E-AD10-DD24EE602747}" type="slidenum">
              <a:rPr lang="en-SG" smtClean="0"/>
              <a:pPr/>
              <a:t>‹#›</a:t>
            </a:fld>
            <a:endParaRPr lang="en-SG"/>
          </a:p>
        </p:txBody>
      </p:sp>
      <p:cxnSp>
        <p:nvCxnSpPr>
          <p:cNvPr id="11" name="Straight Connector 10"/>
          <p:cNvCxnSpPr/>
          <p:nvPr/>
        </p:nvCxnSpPr>
        <p:spPr>
          <a:xfrm rot="10800000">
            <a:off x="21140380" y="56835"/>
            <a:ext cx="8735058" cy="11512546"/>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42619"/>
            <a:ext cx="29860112" cy="41464412"/>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45129" y="1644685"/>
            <a:ext cx="23657454" cy="8252220"/>
          </a:xfrm>
        </p:spPr>
        <p:txBody>
          <a:bodyPr anchor="ctr"/>
          <a:lstStyle>
            <a:lvl1pPr marL="0" algn="l">
              <a:buNone/>
              <a:defRPr sz="161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45129" y="9896884"/>
            <a:ext cx="12700318" cy="13849879"/>
          </a:xfrm>
        </p:spPr>
        <p:txBody>
          <a:bodyPr anchor="t"/>
          <a:lstStyle>
            <a:lvl1pPr marL="244907" indent="0" algn="l">
              <a:buNone/>
              <a:defRPr sz="8900">
                <a:solidFill>
                  <a:schemeClr val="tx1">
                    <a:tint val="75000"/>
                  </a:schemeClr>
                </a:solidFill>
              </a:defRPr>
            </a:lvl1pPr>
            <a:lvl2pPr>
              <a:buNone/>
              <a:defRPr sz="8000">
                <a:solidFill>
                  <a:schemeClr val="tx1">
                    <a:tint val="75000"/>
                  </a:schemeClr>
                </a:solidFill>
              </a:defRPr>
            </a:lvl2pPr>
            <a:lvl3pPr>
              <a:buNone/>
              <a:defRPr sz="7100">
                <a:solidFill>
                  <a:schemeClr val="tx1">
                    <a:tint val="75000"/>
                  </a:schemeClr>
                </a:solidFill>
              </a:defRPr>
            </a:lvl3pPr>
            <a:lvl4pPr>
              <a:buNone/>
              <a:defRPr sz="6200">
                <a:solidFill>
                  <a:schemeClr val="tx1">
                    <a:tint val="75000"/>
                  </a:schemeClr>
                </a:solidFill>
              </a:defRPr>
            </a:lvl4pPr>
            <a:lvl5pPr>
              <a:buNone/>
              <a:defRPr sz="62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1494155" y="10435499"/>
            <a:ext cx="13198369" cy="27420841"/>
          </a:xfrm>
        </p:spPr>
        <p:txBody>
          <a:bodyPr/>
          <a:lstStyle>
            <a:lvl1pPr>
              <a:defRPr sz="11600"/>
            </a:lvl1pPr>
            <a:lvl2pPr>
              <a:defRPr sz="10700"/>
            </a:lvl2pPr>
            <a:lvl3pPr>
              <a:defRPr sz="8900"/>
            </a:lvl3pPr>
            <a:lvl4pPr>
              <a:defRPr sz="8000"/>
            </a:lvl4pPr>
            <a:lvl5pPr>
              <a:defRPr sz="8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5190576" y="10435499"/>
            <a:ext cx="13198369" cy="27420841"/>
          </a:xfrm>
        </p:spPr>
        <p:txBody>
          <a:bodyPr/>
          <a:lstStyle>
            <a:lvl1pPr>
              <a:defRPr sz="11600"/>
            </a:lvl1pPr>
            <a:lvl2pPr>
              <a:defRPr sz="10700"/>
            </a:lvl2pPr>
            <a:lvl3pPr>
              <a:defRPr sz="8900"/>
            </a:lvl3pPr>
            <a:lvl4pPr>
              <a:defRPr sz="8000"/>
            </a:lvl4pPr>
            <a:lvl5pPr>
              <a:defRPr sz="8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15658745" y="39265371"/>
            <a:ext cx="6972723" cy="1828184"/>
          </a:xfrm>
        </p:spPr>
        <p:txBody>
          <a:body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1494155" y="39265371"/>
            <a:ext cx="13922100" cy="1828184"/>
          </a:xfrm>
        </p:spPr>
        <p:txBody>
          <a:bodyPr/>
          <a:lstStyle/>
          <a:p>
            <a:endParaRPr lang="en-SG"/>
          </a:p>
        </p:txBody>
      </p:sp>
      <p:sp>
        <p:nvSpPr>
          <p:cNvPr id="7" name="Slide Number Placeholder 6"/>
          <p:cNvSpPr>
            <a:spLocks noGrp="1"/>
          </p:cNvSpPr>
          <p:nvPr>
            <p:ph type="sldNum" sz="quarter" idx="12"/>
          </p:nvPr>
        </p:nvSpPr>
        <p:spPr>
          <a:xfrm>
            <a:off x="24802973" y="39265371"/>
            <a:ext cx="1643571" cy="1828184"/>
          </a:xfrm>
        </p:spPr>
        <p:txBody>
          <a:bodyPr/>
          <a:lstStyle/>
          <a:p>
            <a:fld id="{90240F7A-F200-495E-AD10-DD24EE602747}"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11125" y="1761419"/>
            <a:ext cx="3486362" cy="37283875"/>
          </a:xfrm>
        </p:spPr>
        <p:txBody>
          <a:bodyPr vert="vert270" anchor="b"/>
          <a:lstStyle>
            <a:lvl1pPr marL="0" algn="ctr">
              <a:defRPr sz="14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460915" y="1761419"/>
            <a:ext cx="1898819" cy="18281841"/>
          </a:xfrm>
          <a:solidFill>
            <a:schemeClr val="bg1"/>
          </a:solidFill>
          <a:ln w="12700">
            <a:noFill/>
          </a:ln>
        </p:spPr>
        <p:txBody>
          <a:bodyPr vert="vert270" anchor="ctr"/>
          <a:lstStyle>
            <a:lvl1pPr marL="0" indent="0" algn="ctr">
              <a:buNone/>
              <a:defRPr sz="7100" b="0">
                <a:solidFill>
                  <a:schemeClr val="tx1"/>
                </a:solidFill>
              </a:defRPr>
            </a:lvl1pPr>
            <a:lvl2pPr>
              <a:buNone/>
              <a:defRPr sz="8900" b="1"/>
            </a:lvl2pPr>
            <a:lvl3pPr>
              <a:buNone/>
              <a:defRPr sz="8000" b="1"/>
            </a:lvl3pPr>
            <a:lvl4pPr>
              <a:buNone/>
              <a:defRPr sz="7100" b="1"/>
            </a:lvl4pPr>
            <a:lvl5pPr>
              <a:buNone/>
              <a:defRPr sz="71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460915" y="20763453"/>
            <a:ext cx="1898819" cy="18281841"/>
          </a:xfrm>
          <a:solidFill>
            <a:schemeClr val="bg1"/>
          </a:solidFill>
          <a:ln w="12700">
            <a:noFill/>
          </a:ln>
        </p:spPr>
        <p:txBody>
          <a:bodyPr vert="vert270" anchor="ctr"/>
          <a:lstStyle>
            <a:lvl1pPr marL="0" indent="0" algn="ctr">
              <a:buNone/>
              <a:defRPr sz="7100" b="0">
                <a:solidFill>
                  <a:schemeClr val="tx1"/>
                </a:solidFill>
              </a:defRPr>
            </a:lvl1pPr>
            <a:lvl2pPr>
              <a:buNone/>
              <a:defRPr sz="8900" b="1"/>
            </a:lvl2pPr>
            <a:lvl3pPr>
              <a:buNone/>
              <a:defRPr sz="8000" b="1"/>
            </a:lvl3pPr>
            <a:lvl4pPr>
              <a:buNone/>
              <a:defRPr sz="7100" b="1"/>
            </a:lvl4pPr>
            <a:lvl5pPr>
              <a:buNone/>
              <a:defRPr sz="71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608760" y="1761419"/>
            <a:ext cx="22412325" cy="18281841"/>
          </a:xfrm>
        </p:spPr>
        <p:txBody>
          <a:bodyPr/>
          <a:lstStyle>
            <a:lvl1pPr algn="l">
              <a:defRPr sz="10700"/>
            </a:lvl1pPr>
            <a:lvl2pPr algn="l">
              <a:defRPr sz="8900"/>
            </a:lvl2pPr>
            <a:lvl3pPr algn="l">
              <a:defRPr sz="8000"/>
            </a:lvl3pPr>
            <a:lvl4pPr algn="l">
              <a:defRPr sz="7100"/>
            </a:lvl4pPr>
            <a:lvl5pPr algn="l">
              <a:defRPr sz="7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608760" y="20763453"/>
            <a:ext cx="22412325" cy="18281841"/>
          </a:xfrm>
        </p:spPr>
        <p:txBody>
          <a:bodyPr/>
          <a:lstStyle>
            <a:lvl1pPr>
              <a:defRPr sz="10700"/>
            </a:lvl1pPr>
            <a:lvl2pPr>
              <a:defRPr sz="8900"/>
            </a:lvl2pPr>
            <a:lvl3pPr>
              <a:defRPr sz="8000"/>
            </a:lvl3pPr>
            <a:lvl4pPr>
              <a:defRPr sz="7100"/>
            </a:lvl4pPr>
            <a:lvl5pPr>
              <a:defRPr sz="7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15658745" y="39265371"/>
            <a:ext cx="6962762" cy="1828184"/>
          </a:xfrm>
        </p:spPr>
        <p:txBody>
          <a:bodyPr/>
          <a:lstStyle/>
          <a:p>
            <a:fld id="{D0D9B634-0DE5-4558-B576-54B5C023BD95}" type="datetimeFigureOut">
              <a:rPr lang="en-SG" smtClean="0"/>
              <a:pPr/>
              <a:t>26/10/2010</a:t>
            </a:fld>
            <a:endParaRPr lang="en-SG"/>
          </a:p>
        </p:txBody>
      </p:sp>
      <p:sp>
        <p:nvSpPr>
          <p:cNvPr id="8" name="Footer Placeholder 7"/>
          <p:cNvSpPr>
            <a:spLocks noGrp="1"/>
          </p:cNvSpPr>
          <p:nvPr>
            <p:ph type="ftr" sz="quarter" idx="11"/>
          </p:nvPr>
        </p:nvSpPr>
        <p:spPr>
          <a:xfrm>
            <a:off x="1494155" y="39265371"/>
            <a:ext cx="13925525" cy="1828184"/>
          </a:xfrm>
        </p:spPr>
        <p:txBody>
          <a:bodyPr/>
          <a:lstStyle/>
          <a:p>
            <a:endParaRPr lang="en-SG"/>
          </a:p>
        </p:txBody>
      </p:sp>
      <p:sp>
        <p:nvSpPr>
          <p:cNvPr id="9" name="Slide Number Placeholder 8"/>
          <p:cNvSpPr>
            <a:spLocks noGrp="1"/>
          </p:cNvSpPr>
          <p:nvPr>
            <p:ph type="sldNum" sz="quarter" idx="12"/>
          </p:nvPr>
        </p:nvSpPr>
        <p:spPr>
          <a:xfrm>
            <a:off x="24802973" y="39278258"/>
            <a:ext cx="1643571" cy="1828184"/>
          </a:xfrm>
        </p:spPr>
        <p:txBody>
          <a:bodyPr/>
          <a:lstStyle>
            <a:lvl1pPr algn="ctr">
              <a:defRPr/>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658745" y="39265371"/>
            <a:ext cx="6972723" cy="1828184"/>
          </a:xfrm>
        </p:spPr>
        <p:txBody>
          <a:bodyPr/>
          <a:lstStyle/>
          <a:p>
            <a:fld id="{D0D9B634-0DE5-4558-B576-54B5C023BD95}" type="datetimeFigureOut">
              <a:rPr lang="en-SG" smtClean="0"/>
              <a:pPr/>
              <a:t>26/10/2010</a:t>
            </a:fld>
            <a:endParaRPr lang="en-SG"/>
          </a:p>
        </p:txBody>
      </p:sp>
      <p:sp>
        <p:nvSpPr>
          <p:cNvPr id="3" name="Footer Placeholder 2"/>
          <p:cNvSpPr>
            <a:spLocks noGrp="1"/>
          </p:cNvSpPr>
          <p:nvPr>
            <p:ph type="ftr" sz="quarter" idx="11"/>
          </p:nvPr>
        </p:nvSpPr>
        <p:spPr>
          <a:xfrm>
            <a:off x="1494155" y="39270954"/>
            <a:ext cx="13922100" cy="1822604"/>
          </a:xfrm>
        </p:spPr>
        <p:txBody>
          <a:bodyPr/>
          <a:lstStyle/>
          <a:p>
            <a:endParaRPr lang="en-SG"/>
          </a:p>
        </p:txBody>
      </p:sp>
      <p:sp>
        <p:nvSpPr>
          <p:cNvPr id="4" name="Slide Number Placeholder 3"/>
          <p:cNvSpPr>
            <a:spLocks noGrp="1"/>
          </p:cNvSpPr>
          <p:nvPr>
            <p:ph type="sldNum" sz="quarter" idx="12"/>
          </p:nvPr>
        </p:nvSpPr>
        <p:spPr>
          <a:xfrm>
            <a:off x="24802973" y="39265371"/>
            <a:ext cx="1643571" cy="1828184"/>
          </a:xfrm>
        </p:spPr>
        <p:txBody>
          <a:bodyPr/>
          <a:lstStyle/>
          <a:p>
            <a:fld id="{90240F7A-F200-495E-AD10-DD24EE602747}"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17194" y="2227516"/>
            <a:ext cx="2988310" cy="36009686"/>
          </a:xfrm>
        </p:spPr>
        <p:txBody>
          <a:bodyPr vert="vert270" anchor="b"/>
          <a:lstStyle>
            <a:lvl1pPr marL="0" marR="81636" algn="r">
              <a:spcBef>
                <a:spcPts val="0"/>
              </a:spcBef>
              <a:buNone/>
              <a:defRPr sz="1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712040" y="2227516"/>
            <a:ext cx="7968827" cy="36009686"/>
          </a:xfrm>
        </p:spPr>
        <p:txBody>
          <a:bodyPr anchor="t"/>
          <a:lstStyle>
            <a:lvl1pPr marL="0" indent="0">
              <a:spcBef>
                <a:spcPts val="0"/>
              </a:spcBef>
              <a:buNone/>
              <a:defRPr sz="6200"/>
            </a:lvl1pPr>
            <a:lvl2pPr>
              <a:buNone/>
              <a:defRPr sz="5400"/>
            </a:lvl2pPr>
            <a:lvl3pPr>
              <a:buNone/>
              <a:defRPr sz="4500"/>
            </a:lvl3pPr>
            <a:lvl4pPr>
              <a:buNone/>
              <a:defRPr sz="4000"/>
            </a:lvl4pPr>
            <a:lvl5pPr>
              <a:buNone/>
              <a:defRPr sz="4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1932488" y="1938983"/>
            <a:ext cx="17242549" cy="36286684"/>
          </a:xfrm>
        </p:spPr>
        <p:txBody>
          <a:bodyPr/>
          <a:lstStyle>
            <a:lvl1pPr>
              <a:spcBef>
                <a:spcPts val="0"/>
              </a:spcBef>
              <a:defRPr sz="13400"/>
            </a:lvl1pPr>
            <a:lvl2pPr>
              <a:defRPr sz="11600"/>
            </a:lvl2pPr>
            <a:lvl3pPr>
              <a:defRPr sz="10700"/>
            </a:lvl3pPr>
            <a:lvl4pPr>
              <a:defRPr sz="8900"/>
            </a:lvl4pPr>
            <a:lvl5pPr>
              <a:defRPr sz="8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20520043" y="39721454"/>
            <a:ext cx="6972723" cy="1828184"/>
          </a:xfrm>
        </p:spPr>
        <p:txBody>
          <a:bodyPr/>
          <a:lstStyle>
            <a:lvl1pPr>
              <a:defRPr sz="4000"/>
            </a:lvl1p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3712040" y="39721454"/>
            <a:ext cx="16808002" cy="1828184"/>
          </a:xfrm>
        </p:spPr>
        <p:txBody>
          <a:bodyPr/>
          <a:lstStyle>
            <a:lvl1pPr>
              <a:defRPr sz="4000"/>
            </a:lvl1pPr>
          </a:lstStyle>
          <a:p>
            <a:endParaRPr lang="en-SG"/>
          </a:p>
        </p:txBody>
      </p:sp>
      <p:sp>
        <p:nvSpPr>
          <p:cNvPr id="7" name="Slide Number Placeholder 6"/>
          <p:cNvSpPr>
            <a:spLocks noGrp="1"/>
          </p:cNvSpPr>
          <p:nvPr>
            <p:ph type="sldNum" sz="quarter" idx="12"/>
          </p:nvPr>
        </p:nvSpPr>
        <p:spPr>
          <a:xfrm>
            <a:off x="27486229" y="39721454"/>
            <a:ext cx="1643571" cy="1828184"/>
          </a:xfrm>
        </p:spPr>
        <p:txBody>
          <a:bodyPr/>
          <a:lstStyle>
            <a:lvl1pPr>
              <a:defRPr sz="4000"/>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17194" y="914213"/>
            <a:ext cx="2988310" cy="38779662"/>
          </a:xfrm>
        </p:spPr>
        <p:txBody>
          <a:bodyPr vert="vert270" anchor="b"/>
          <a:lstStyle>
            <a:lvl1pPr marL="0" algn="l">
              <a:buNone/>
              <a:defRPr sz="134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719822" y="2265697"/>
            <a:ext cx="23966246" cy="33239710"/>
          </a:xfrm>
          <a:solidFill>
            <a:schemeClr val="bg2">
              <a:shade val="50000"/>
            </a:schemeClr>
          </a:solidFill>
        </p:spPr>
        <p:txBody>
          <a:bodyPr/>
          <a:lstStyle>
            <a:lvl1pPr marL="0" indent="0">
              <a:buNone/>
              <a:defRPr sz="143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735388" y="35548024"/>
            <a:ext cx="23966246" cy="4154964"/>
          </a:xfrm>
          <a:solidFill>
            <a:schemeClr val="accent1">
              <a:alpha val="15000"/>
            </a:schemeClr>
          </a:solidFill>
          <a:ln>
            <a:solidFill>
              <a:schemeClr val="accent1"/>
            </a:solidFill>
            <a:miter lim="800000"/>
          </a:ln>
        </p:spPr>
        <p:txBody>
          <a:bodyPr/>
          <a:lstStyle>
            <a:lvl1pPr marL="0" indent="0">
              <a:spcBef>
                <a:spcPts val="0"/>
              </a:spcBef>
              <a:buNone/>
              <a:defRPr sz="6200"/>
            </a:lvl1pPr>
            <a:lvl2pPr>
              <a:defRPr sz="5400"/>
            </a:lvl2pPr>
            <a:lvl3pPr>
              <a:defRPr sz="4500"/>
            </a:lvl3pPr>
            <a:lvl4pPr>
              <a:defRPr sz="4000"/>
            </a:lvl4pPr>
            <a:lvl5pPr>
              <a:defRPr sz="4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9961911" y="39721454"/>
            <a:ext cx="6873113" cy="1828184"/>
          </a:xfrm>
        </p:spPr>
        <p:txBody>
          <a:bodyPr/>
          <a:lstStyle>
            <a:lvl1pPr>
              <a:defRPr sz="4000"/>
            </a:lvl1p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3825037" y="39727034"/>
            <a:ext cx="16170574" cy="1828184"/>
          </a:xfrm>
        </p:spPr>
        <p:txBody>
          <a:bodyPr/>
          <a:lstStyle>
            <a:lvl1pPr>
              <a:defRPr sz="4000"/>
            </a:lvl1pPr>
          </a:lstStyle>
          <a:p>
            <a:endParaRPr lang="en-SG"/>
          </a:p>
        </p:txBody>
      </p:sp>
      <p:sp>
        <p:nvSpPr>
          <p:cNvPr id="7" name="Slide Number Placeholder 6"/>
          <p:cNvSpPr>
            <a:spLocks noGrp="1"/>
          </p:cNvSpPr>
          <p:nvPr>
            <p:ph type="sldNum" sz="quarter" idx="12"/>
          </p:nvPr>
        </p:nvSpPr>
        <p:spPr>
          <a:xfrm>
            <a:off x="26854240" y="39721454"/>
            <a:ext cx="1195324" cy="1828184"/>
          </a:xfrm>
        </p:spPr>
        <p:txBody>
          <a:bodyPr/>
          <a:lstStyle>
            <a:lvl1pPr algn="ctr">
              <a:defRPr sz="4000"/>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22988" y="85235"/>
            <a:ext cx="29837125" cy="4142179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cxnSp>
        <p:nvCxnSpPr>
          <p:cNvPr id="8" name="Straight Connector 7"/>
          <p:cNvCxnSpPr/>
          <p:nvPr/>
        </p:nvCxnSpPr>
        <p:spPr>
          <a:xfrm>
            <a:off x="0" y="42619"/>
            <a:ext cx="29860112" cy="41464412"/>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21140380" y="29980263"/>
            <a:ext cx="8735058" cy="11512546"/>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1494155" y="1620630"/>
            <a:ext cx="26894790" cy="8476126"/>
          </a:xfrm>
          <a:prstGeom prst="rect">
            <a:avLst/>
          </a:prstGeom>
        </p:spPr>
        <p:txBody>
          <a:bodyPr vert="horz" lIns="408179" tIns="204090" rIns="408179" bIns="204090"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494155" y="11407114"/>
            <a:ext cx="26894790" cy="27699759"/>
          </a:xfrm>
          <a:prstGeom prst="rect">
            <a:avLst/>
          </a:prstGeom>
        </p:spPr>
        <p:txBody>
          <a:bodyPr vert="horz" lIns="408179" tIns="204090" rIns="408179" bIns="204090"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5658745" y="39265371"/>
            <a:ext cx="6972723" cy="1828184"/>
          </a:xfrm>
          <a:prstGeom prst="rect">
            <a:avLst/>
          </a:prstGeom>
        </p:spPr>
        <p:txBody>
          <a:bodyPr vert="horz" lIns="408179" tIns="204090" rIns="408179" bIns="204090" anchor="b"/>
          <a:lstStyle>
            <a:lvl1pPr algn="l" eaLnBrk="1" latinLnBrk="0" hangingPunct="1">
              <a:defRPr kumimoji="0" sz="4500" b="0">
                <a:solidFill>
                  <a:schemeClr val="tx1"/>
                </a:solidFill>
              </a:defRPr>
            </a:lvl1pPr>
          </a:lstStyle>
          <a:p>
            <a:fld id="{D0D9B634-0DE5-4558-B576-54B5C023BD95}" type="datetimeFigureOut">
              <a:rPr lang="en-SG" smtClean="0"/>
              <a:pPr/>
              <a:t>26/10/2010</a:t>
            </a:fld>
            <a:endParaRPr lang="en-SG"/>
          </a:p>
        </p:txBody>
      </p:sp>
      <p:sp>
        <p:nvSpPr>
          <p:cNvPr id="3" name="Footer Placeholder 2"/>
          <p:cNvSpPr>
            <a:spLocks noGrp="1"/>
          </p:cNvSpPr>
          <p:nvPr>
            <p:ph type="ftr" sz="quarter" idx="3"/>
          </p:nvPr>
        </p:nvSpPr>
        <p:spPr>
          <a:xfrm>
            <a:off x="1494155" y="39270954"/>
            <a:ext cx="13922100" cy="1822604"/>
          </a:xfrm>
          <a:prstGeom prst="rect">
            <a:avLst/>
          </a:prstGeom>
        </p:spPr>
        <p:txBody>
          <a:bodyPr vert="horz" lIns="408179" tIns="204090" rIns="408179" bIns="204090" anchor="b"/>
          <a:lstStyle>
            <a:lvl1pPr algn="r" eaLnBrk="1" latinLnBrk="0" hangingPunct="1">
              <a:defRPr kumimoji="0" sz="4500">
                <a:solidFill>
                  <a:schemeClr val="tx1"/>
                </a:solidFill>
              </a:defRPr>
            </a:lvl1pPr>
          </a:lstStyle>
          <a:p>
            <a:endParaRPr lang="en-SG"/>
          </a:p>
        </p:txBody>
      </p:sp>
      <p:sp>
        <p:nvSpPr>
          <p:cNvPr id="23" name="Slide Number Placeholder 22"/>
          <p:cNvSpPr>
            <a:spLocks noGrp="1"/>
          </p:cNvSpPr>
          <p:nvPr>
            <p:ph type="sldNum" sz="quarter" idx="4"/>
          </p:nvPr>
        </p:nvSpPr>
        <p:spPr>
          <a:xfrm>
            <a:off x="24802973" y="39265371"/>
            <a:ext cx="1643571" cy="1828184"/>
          </a:xfrm>
          <a:prstGeom prst="rect">
            <a:avLst/>
          </a:prstGeom>
        </p:spPr>
        <p:txBody>
          <a:bodyPr vert="horz" lIns="408179" tIns="204090" rIns="408179" bIns="204090" anchor="b"/>
          <a:lstStyle>
            <a:lvl1pPr algn="ctr" eaLnBrk="1" latinLnBrk="0" hangingPunct="1">
              <a:defRPr kumimoji="0" sz="5400">
                <a:solidFill>
                  <a:schemeClr val="tx1"/>
                </a:solidFill>
              </a:defRPr>
            </a:lvl1pPr>
          </a:lstStyle>
          <a:p>
            <a:fld id="{90240F7A-F200-495E-AD10-DD24EE602747}" type="slidenum">
              <a:rPr lang="en-SG" smtClean="0"/>
              <a:pPr/>
              <a:t>‹#›</a:t>
            </a:fld>
            <a:endParaRPr lang="en-SG"/>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2163349" algn="l" rtl="0" eaLnBrk="1" latinLnBrk="0" hangingPunct="1">
        <a:spcBef>
          <a:spcPct val="0"/>
        </a:spcBef>
        <a:buNone/>
        <a:defRPr kumimoji="0" sz="187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2000077" indent="-1714352" algn="l" rtl="0" eaLnBrk="1" latinLnBrk="0" hangingPunct="1">
        <a:spcBef>
          <a:spcPct val="20000"/>
        </a:spcBef>
        <a:buClr>
          <a:schemeClr val="accent1"/>
        </a:buClr>
        <a:buSzPct val="80000"/>
        <a:buFont typeface="Wingdings 2"/>
        <a:buChar char=""/>
        <a:defRPr kumimoji="0" sz="13400" kern="1200">
          <a:solidFill>
            <a:schemeClr val="tx1"/>
          </a:solidFill>
          <a:latin typeface="+mn-lt"/>
          <a:ea typeface="+mn-ea"/>
          <a:cs typeface="+mn-cs"/>
        </a:defRPr>
      </a:lvl1pPr>
      <a:lvl2pPr marL="3673611" indent="-1275559" algn="l" rtl="0" eaLnBrk="1" latinLnBrk="0" hangingPunct="1">
        <a:spcBef>
          <a:spcPct val="20000"/>
        </a:spcBef>
        <a:buClr>
          <a:schemeClr val="accent1"/>
        </a:buClr>
        <a:buSzPct val="95000"/>
        <a:buFont typeface="Verdana"/>
        <a:buChar char="›"/>
        <a:defRPr kumimoji="0" sz="11600" kern="1200">
          <a:solidFill>
            <a:schemeClr val="tx1"/>
          </a:solidFill>
          <a:latin typeface="+mn-lt"/>
          <a:ea typeface="+mn-ea"/>
          <a:cs typeface="+mn-cs"/>
        </a:defRPr>
      </a:lvl2pPr>
      <a:lvl3pPr marL="4938966" indent="-1020448" algn="l" rtl="0" eaLnBrk="1" latinLnBrk="0" hangingPunct="1">
        <a:spcBef>
          <a:spcPct val="20000"/>
        </a:spcBef>
        <a:buClr>
          <a:schemeClr val="accent1"/>
        </a:buClr>
        <a:buFont typeface="Wingdings 2"/>
        <a:buChar char=""/>
        <a:defRPr kumimoji="0" sz="10700" kern="1200">
          <a:solidFill>
            <a:schemeClr val="tx1"/>
          </a:solidFill>
          <a:latin typeface="+mn-lt"/>
          <a:ea typeface="+mn-ea"/>
          <a:cs typeface="+mn-cs"/>
        </a:defRPr>
      </a:lvl3pPr>
      <a:lvl4pPr marL="6122685" indent="-938812" algn="l" rtl="0" eaLnBrk="1" latinLnBrk="0" hangingPunct="1">
        <a:spcBef>
          <a:spcPct val="20000"/>
        </a:spcBef>
        <a:buClr>
          <a:schemeClr val="accent1"/>
        </a:buClr>
        <a:buFont typeface="Wingdings 2"/>
        <a:buChar char=""/>
        <a:defRPr kumimoji="0" sz="8900" kern="1200">
          <a:solidFill>
            <a:schemeClr val="tx1"/>
          </a:solidFill>
          <a:latin typeface="+mn-lt"/>
          <a:ea typeface="+mn-ea"/>
          <a:cs typeface="+mn-cs"/>
        </a:defRPr>
      </a:lvl4pPr>
      <a:lvl5pPr marL="7143133" indent="-938812" algn="l" rtl="0" eaLnBrk="1" latinLnBrk="0" hangingPunct="1">
        <a:spcBef>
          <a:spcPct val="20000"/>
        </a:spcBef>
        <a:buClr>
          <a:schemeClr val="accent1">
            <a:tint val="75000"/>
          </a:schemeClr>
        </a:buClr>
        <a:buFont typeface="Wingdings 2"/>
        <a:buChar char=""/>
        <a:defRPr kumimoji="0" sz="8500" kern="1200">
          <a:solidFill>
            <a:schemeClr val="tx1"/>
          </a:solidFill>
          <a:latin typeface="+mn-lt"/>
          <a:ea typeface="+mn-ea"/>
          <a:cs typeface="+mn-cs"/>
        </a:defRPr>
      </a:lvl5pPr>
      <a:lvl6pPr marL="8163580" indent="-938812" algn="l" rtl="0" eaLnBrk="1" latinLnBrk="0" hangingPunct="1">
        <a:spcBef>
          <a:spcPct val="20000"/>
        </a:spcBef>
        <a:buClr>
          <a:schemeClr val="accent1">
            <a:tint val="75000"/>
          </a:schemeClr>
        </a:buClr>
        <a:buFont typeface="Wingdings 2"/>
        <a:buChar char=""/>
        <a:defRPr kumimoji="0" sz="8000" kern="1200">
          <a:solidFill>
            <a:schemeClr val="tx1"/>
          </a:solidFill>
          <a:latin typeface="+mn-lt"/>
          <a:ea typeface="+mn-ea"/>
          <a:cs typeface="+mn-cs"/>
        </a:defRPr>
      </a:lvl6pPr>
      <a:lvl7pPr marL="9306482" indent="-938812"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7pPr>
      <a:lvl8pPr marL="10204475" indent="-816358"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8pPr>
      <a:lvl9pPr marL="11224923" indent="-816358"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040895" algn="l" rtl="0" eaLnBrk="1" latinLnBrk="0" hangingPunct="1">
        <a:defRPr kumimoji="0" kern="1200">
          <a:solidFill>
            <a:schemeClr val="tx1"/>
          </a:solidFill>
          <a:latin typeface="+mn-lt"/>
          <a:ea typeface="+mn-ea"/>
          <a:cs typeface="+mn-cs"/>
        </a:defRPr>
      </a:lvl2pPr>
      <a:lvl3pPr marL="4081790" algn="l" rtl="0" eaLnBrk="1" latinLnBrk="0" hangingPunct="1">
        <a:defRPr kumimoji="0" kern="1200">
          <a:solidFill>
            <a:schemeClr val="tx1"/>
          </a:solidFill>
          <a:latin typeface="+mn-lt"/>
          <a:ea typeface="+mn-ea"/>
          <a:cs typeface="+mn-cs"/>
        </a:defRPr>
      </a:lvl3pPr>
      <a:lvl4pPr marL="6122685" algn="l" rtl="0" eaLnBrk="1" latinLnBrk="0" hangingPunct="1">
        <a:defRPr kumimoji="0" kern="1200">
          <a:solidFill>
            <a:schemeClr val="tx1"/>
          </a:solidFill>
          <a:latin typeface="+mn-lt"/>
          <a:ea typeface="+mn-ea"/>
          <a:cs typeface="+mn-cs"/>
        </a:defRPr>
      </a:lvl4pPr>
      <a:lvl5pPr marL="8163580" algn="l" rtl="0" eaLnBrk="1" latinLnBrk="0" hangingPunct="1">
        <a:defRPr kumimoji="0" kern="1200">
          <a:solidFill>
            <a:schemeClr val="tx1"/>
          </a:solidFill>
          <a:latin typeface="+mn-lt"/>
          <a:ea typeface="+mn-ea"/>
          <a:cs typeface="+mn-cs"/>
        </a:defRPr>
      </a:lvl5pPr>
      <a:lvl6pPr marL="10204475" algn="l" rtl="0" eaLnBrk="1" latinLnBrk="0" hangingPunct="1">
        <a:defRPr kumimoji="0" kern="1200">
          <a:solidFill>
            <a:schemeClr val="tx1"/>
          </a:solidFill>
          <a:latin typeface="+mn-lt"/>
          <a:ea typeface="+mn-ea"/>
          <a:cs typeface="+mn-cs"/>
        </a:defRPr>
      </a:lvl6pPr>
      <a:lvl7pPr marL="12245370" algn="l" rtl="0" eaLnBrk="1" latinLnBrk="0" hangingPunct="1">
        <a:defRPr kumimoji="0" kern="1200">
          <a:solidFill>
            <a:schemeClr val="tx1"/>
          </a:solidFill>
          <a:latin typeface="+mn-lt"/>
          <a:ea typeface="+mn-ea"/>
          <a:cs typeface="+mn-cs"/>
        </a:defRPr>
      </a:lvl7pPr>
      <a:lvl8pPr marL="14286266" algn="l" rtl="0" eaLnBrk="1" latinLnBrk="0" hangingPunct="1">
        <a:defRPr kumimoji="0" kern="1200">
          <a:solidFill>
            <a:schemeClr val="tx1"/>
          </a:solidFill>
          <a:latin typeface="+mn-lt"/>
          <a:ea typeface="+mn-ea"/>
          <a:cs typeface="+mn-cs"/>
        </a:defRPr>
      </a:lvl8pPr>
      <a:lvl9pPr marL="1632716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Bile" TargetMode="External"/><Relationship Id="rId3" Type="http://schemas.openxmlformats.org/officeDocument/2006/relationships/image" Target="../media/image3.jpeg"/><Relationship Id="rId7" Type="http://schemas.openxmlformats.org/officeDocument/2006/relationships/hyperlink" Target="http://www.breakthechain.org/exclusives/coke.html" TargetMode="External"/><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hyperlink" Target="http://urbanlegends.about.com/library/bl_coca_cola.htm" TargetMode="External"/><Relationship Id="rId11" Type="http://schemas.openxmlformats.org/officeDocument/2006/relationships/image" Target="../media/image5.jpeg"/><Relationship Id="rId5" Type="http://schemas.openxmlformats.org/officeDocument/2006/relationships/hyperlink" Target="http://www.vinegartips.com/scripts/pageViewSec.asp?id=7" TargetMode="External"/><Relationship Id="rId10" Type="http://schemas.openxmlformats.org/officeDocument/2006/relationships/image" Target="../media/image4.jpeg"/><Relationship Id="rId4" Type="http://schemas.openxmlformats.org/officeDocument/2006/relationships/hyperlink" Target="http://en.wikipedia.org/wiki/Citric_acid" TargetMode="External"/><Relationship Id="rId9" Type="http://schemas.openxmlformats.org/officeDocument/2006/relationships/hyperlink" Target="http://www.jtbaker.com/msds/englishhtml/p3973.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0" y="0"/>
            <a:ext cx="30207246" cy="41549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1030" name="Picture 6" descr="F:\1R5\pictures\DSC06108.JPG"/>
          <p:cNvPicPr>
            <a:picLocks noChangeAspect="1" noChangeArrowheads="1"/>
          </p:cNvPicPr>
          <p:nvPr/>
        </p:nvPicPr>
        <p:blipFill>
          <a:blip r:embed="rId2" cstate="print"/>
          <a:srcRect/>
          <a:stretch>
            <a:fillRect/>
          </a:stretch>
        </p:blipFill>
        <p:spPr bwMode="auto">
          <a:xfrm>
            <a:off x="14941549" y="35968507"/>
            <a:ext cx="7200801" cy="5400599"/>
          </a:xfrm>
          <a:prstGeom prst="rect">
            <a:avLst/>
          </a:prstGeom>
          <a:noFill/>
        </p:spPr>
      </p:pic>
      <p:pic>
        <p:nvPicPr>
          <p:cNvPr id="1029" name="Picture 5" descr="F:\1R5\pictures\DSC06254.JPG"/>
          <p:cNvPicPr>
            <a:picLocks noChangeAspect="1" noChangeArrowheads="1"/>
          </p:cNvPicPr>
          <p:nvPr/>
        </p:nvPicPr>
        <p:blipFill>
          <a:blip r:embed="rId3" cstate="print"/>
          <a:srcRect/>
          <a:stretch>
            <a:fillRect/>
          </a:stretch>
        </p:blipFill>
        <p:spPr bwMode="auto">
          <a:xfrm>
            <a:off x="611958" y="35950502"/>
            <a:ext cx="7224802" cy="5418605"/>
          </a:xfrm>
          <a:prstGeom prst="rect">
            <a:avLst/>
          </a:prstGeom>
          <a:noFill/>
        </p:spPr>
      </p:pic>
      <p:sp>
        <p:nvSpPr>
          <p:cNvPr id="4" name="Title 1"/>
          <p:cNvSpPr txBox="1">
            <a:spLocks/>
          </p:cNvSpPr>
          <p:nvPr/>
        </p:nvSpPr>
        <p:spPr>
          <a:xfrm>
            <a:off x="899990" y="36515"/>
            <a:ext cx="33483719" cy="3456381"/>
          </a:xfrm>
          <a:prstGeom prst="rect">
            <a:avLst/>
          </a:prstGeom>
        </p:spPr>
        <p:txBody>
          <a:bodyPr vert="horz" lIns="408072" tIns="204036" rIns="408072" bIns="204036" anchor="ctr">
            <a:noAutofit/>
          </a:bodyPr>
          <a:lstStyle/>
          <a:p>
            <a:pPr defTabSz="914162">
              <a:spcBef>
                <a:spcPct val="0"/>
              </a:spcBef>
            </a:pP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rPr>
              <a:t>Cleaning with F</a:t>
            </a: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sym typeface="Wingdings" pitchFamily="2" charset="2"/>
              </a:rPr>
              <a:t>oo</a:t>
            </a: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rPr>
              <a:t>d</a:t>
            </a:r>
            <a:endParaRPr lang="en-SG"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endParaRPr>
          </a:p>
        </p:txBody>
      </p:sp>
      <p:sp>
        <p:nvSpPr>
          <p:cNvPr id="5" name="Subtitle 2"/>
          <p:cNvSpPr txBox="1">
            <a:spLocks/>
          </p:cNvSpPr>
          <p:nvPr/>
        </p:nvSpPr>
        <p:spPr>
          <a:xfrm>
            <a:off x="20126132" y="3108450"/>
            <a:ext cx="8062911" cy="1752597"/>
          </a:xfrm>
          <a:prstGeom prst="rect">
            <a:avLst/>
          </a:prstGeom>
        </p:spPr>
        <p:txBody>
          <a:bodyPr vert="horz" lIns="408108" tIns="204054" rIns="408108" bIns="204054" anchor="t">
            <a:normAutofit/>
          </a:bodyPr>
          <a:lstStyle/>
          <a:p>
            <a:pPr marL="244863" defTabSz="914242">
              <a:spcBef>
                <a:spcPct val="20000"/>
              </a:spcBef>
              <a:buClr>
                <a:schemeClr val="accent1"/>
              </a:buClr>
              <a:buSzPct val="80000"/>
              <a:defRPr/>
            </a:pPr>
            <a:r>
              <a:rPr lang="en-US" sz="3600" dirty="0" smtClean="0">
                <a:solidFill>
                  <a:srgbClr val="00B050"/>
                </a:solidFill>
              </a:rPr>
              <a:t>IRS Project by Lee Vint Ve</a:t>
            </a:r>
            <a:endParaRPr lang="en-SG" sz="3600" dirty="0">
              <a:solidFill>
                <a:srgbClr val="00B050"/>
              </a:solidFill>
            </a:endParaRPr>
          </a:p>
        </p:txBody>
      </p:sp>
      <p:sp>
        <p:nvSpPr>
          <p:cNvPr id="6" name="Title 1"/>
          <p:cNvSpPr>
            <a:spLocks noGrp="1"/>
          </p:cNvSpPr>
          <p:nvPr>
            <p:ph type="title"/>
          </p:nvPr>
        </p:nvSpPr>
        <p:spPr>
          <a:xfrm>
            <a:off x="107902" y="3420891"/>
            <a:ext cx="13321480" cy="1145281"/>
          </a:xfrm>
        </p:spPr>
        <p:txBody>
          <a:bodyPr>
            <a:noAutofit/>
          </a:bodyPr>
          <a:lstStyle/>
          <a:p>
            <a:r>
              <a:rPr lang="en-US" sz="9800" dirty="0">
                <a:solidFill>
                  <a:srgbClr val="FF0000"/>
                </a:solidFill>
              </a:rPr>
              <a:t>About My Research</a:t>
            </a:r>
            <a:endParaRPr lang="en-SG" sz="9800" dirty="0">
              <a:solidFill>
                <a:srgbClr val="FF0000"/>
              </a:solidFill>
            </a:endParaRPr>
          </a:p>
        </p:txBody>
      </p:sp>
      <p:sp>
        <p:nvSpPr>
          <p:cNvPr id="7" name="Content Placeholder 2"/>
          <p:cNvSpPr txBox="1">
            <a:spLocks/>
          </p:cNvSpPr>
          <p:nvPr/>
        </p:nvSpPr>
        <p:spPr>
          <a:xfrm>
            <a:off x="-180130" y="4933059"/>
            <a:ext cx="15229582" cy="8050228"/>
          </a:xfrm>
          <a:prstGeom prst="rect">
            <a:avLst/>
          </a:prstGeom>
        </p:spPr>
        <p:txBody>
          <a:bodyPr vert="horz" lIns="408108" tIns="204054" rIns="408108" bIns="204054" anchor="t">
            <a:noAutofit/>
          </a:bodyPr>
          <a:lstStyle/>
          <a:p>
            <a:pPr marL="244863" algn="just" defTabSz="914242">
              <a:spcBef>
                <a:spcPct val="20000"/>
              </a:spcBef>
              <a:buClr>
                <a:schemeClr val="accent1"/>
              </a:buClr>
              <a:buSzPct val="80000"/>
              <a:defRPr/>
            </a:pPr>
            <a:r>
              <a:rPr lang="en-US" sz="2800" dirty="0" smtClean="0">
                <a:solidFill>
                  <a:schemeClr val="bg1"/>
                </a:solidFill>
              </a:rPr>
              <a:t>The aims of this project is to:</a:t>
            </a:r>
          </a:p>
          <a:p>
            <a:pPr marL="244863" algn="just" defTabSz="914242">
              <a:spcBef>
                <a:spcPct val="20000"/>
              </a:spcBef>
              <a:buClr>
                <a:schemeClr val="accent1"/>
              </a:buClr>
              <a:buSzPct val="80000"/>
              <a:defRPr/>
            </a:pPr>
            <a:r>
              <a:rPr lang="en-US" sz="2800" dirty="0" smtClean="0">
                <a:solidFill>
                  <a:schemeClr val="bg1"/>
                </a:solidFill>
              </a:rPr>
              <a:t>- Find the best household substitute for detergent and to help make cleaning grease off Tupperware and similar materials easier</a:t>
            </a:r>
          </a:p>
          <a:p>
            <a:pPr marL="244863" algn="just" defTabSz="914242">
              <a:spcBef>
                <a:spcPct val="20000"/>
              </a:spcBef>
              <a:buClr>
                <a:schemeClr val="accent1"/>
              </a:buClr>
              <a:buSzPct val="80000"/>
              <a:defRPr/>
            </a:pP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To provide a cheap and easy alternative to detergent to use on grease in general in case detergent runs out and is not easily available. </a:t>
            </a:r>
          </a:p>
          <a:p>
            <a:pPr marL="244863" algn="just" defTabSz="914242">
              <a:spcBef>
                <a:spcPct val="20000"/>
              </a:spcBef>
              <a:buClr>
                <a:schemeClr val="accent1"/>
              </a:buClr>
              <a:buSzPct val="80000"/>
              <a:defRPr/>
            </a:pP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I have found surprisingly high level of acid in some of the foodstuffs that I tested and some of the acids have been known to be used in commercial detergent and other cleaning agents.</a:t>
            </a:r>
            <a:endParaRPr lang="en-SG" sz="2800" dirty="0" smtClean="0">
              <a:solidFill>
                <a:schemeClr val="bg1"/>
              </a:solidFill>
            </a:endParaRPr>
          </a:p>
          <a:p>
            <a:pPr marL="244863" algn="just" defTabSz="914242">
              <a:spcBef>
                <a:spcPct val="20000"/>
              </a:spcBef>
              <a:buClr>
                <a:schemeClr val="accent1"/>
              </a:buClr>
              <a:buSzPct val="80000"/>
              <a:defRPr/>
            </a:pPr>
            <a:endParaRPr lang="en-SG" sz="2800" dirty="0">
              <a:solidFill>
                <a:schemeClr val="tx1">
                  <a:tint val="75000"/>
                </a:schemeClr>
              </a:solidFill>
            </a:endParaRPr>
          </a:p>
        </p:txBody>
      </p:sp>
      <p:sp>
        <p:nvSpPr>
          <p:cNvPr id="8" name="Title 1"/>
          <p:cNvSpPr txBox="1">
            <a:spLocks/>
          </p:cNvSpPr>
          <p:nvPr/>
        </p:nvSpPr>
        <p:spPr>
          <a:xfrm>
            <a:off x="-144633" y="4284987"/>
            <a:ext cx="14078071"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My Research Topic</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9" name="Title 1"/>
          <p:cNvSpPr txBox="1">
            <a:spLocks/>
          </p:cNvSpPr>
          <p:nvPr/>
        </p:nvSpPr>
        <p:spPr>
          <a:xfrm>
            <a:off x="-617" y="9613579"/>
            <a:ext cx="1407807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2. Background information</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10" name="Content Placeholder 2"/>
          <p:cNvSpPr txBox="1">
            <a:spLocks/>
          </p:cNvSpPr>
          <p:nvPr/>
        </p:nvSpPr>
        <p:spPr>
          <a:xfrm>
            <a:off x="-10726" y="10549683"/>
            <a:ext cx="14736252" cy="2592288"/>
          </a:xfrm>
          <a:prstGeom prst="rect">
            <a:avLst/>
          </a:prstGeom>
        </p:spPr>
        <p:txBody>
          <a:bodyPr vert="horz" lIns="91425" tIns="45710" rIns="91425" bIns="45710" anchor="t">
            <a:noAutofit/>
          </a:bodyPr>
          <a:lstStyle/>
          <a:p>
            <a:pPr marL="447979" indent="-383985" algn="just">
              <a:spcBef>
                <a:spcPct val="20000"/>
              </a:spcBef>
              <a:buClr>
                <a:schemeClr val="accent1"/>
              </a:buClr>
              <a:buSzPct val="80000"/>
            </a:pPr>
            <a:r>
              <a:rPr lang="en-US" sz="2800" dirty="0" smtClean="0"/>
              <a:t>  </a:t>
            </a:r>
            <a:r>
              <a:rPr lang="en-US" sz="2800" dirty="0" smtClean="0">
                <a:solidFill>
                  <a:schemeClr val="bg1"/>
                </a:solidFill>
              </a:rPr>
              <a:t>-</a:t>
            </a:r>
            <a:r>
              <a:rPr lang="en-US" sz="2800" dirty="0" smtClean="0"/>
              <a:t> </a:t>
            </a:r>
            <a:r>
              <a:rPr lang="en-GB" sz="2800" dirty="0">
                <a:solidFill>
                  <a:schemeClr val="bg1"/>
                </a:solidFill>
              </a:rPr>
              <a:t>The science behind the experiment centres around the ability of certain weak acids (commonly found in foods) to break down and ultimately, remove grease stains off materials such </a:t>
            </a:r>
            <a:r>
              <a:rPr lang="en-GB" sz="2800" dirty="0" smtClean="0">
                <a:solidFill>
                  <a:schemeClr val="bg1"/>
                </a:solidFill>
              </a:rPr>
              <a:t>as Tupperware. </a:t>
            </a:r>
          </a:p>
          <a:p>
            <a:pPr marL="447979" indent="-383985" algn="just">
              <a:spcBef>
                <a:spcPct val="20000"/>
              </a:spcBef>
              <a:buClr>
                <a:schemeClr val="accent1"/>
              </a:buClr>
              <a:buSzPct val="80000"/>
            </a:pPr>
            <a:endParaRPr lang="en-GB" sz="2800" dirty="0" smtClean="0">
              <a:solidFill>
                <a:schemeClr val="bg1"/>
              </a:solidFill>
            </a:endParaRPr>
          </a:p>
          <a:p>
            <a:pPr marL="447979" indent="-383985" algn="just">
              <a:spcBef>
                <a:spcPct val="20000"/>
              </a:spcBef>
              <a:buClr>
                <a:schemeClr val="accent1"/>
              </a:buClr>
              <a:buSzPct val="80000"/>
            </a:pPr>
            <a:r>
              <a:rPr lang="en-GB" sz="2800" dirty="0" smtClean="0">
                <a:solidFill>
                  <a:schemeClr val="bg1"/>
                </a:solidFill>
              </a:rPr>
              <a:t>  - Some acids, like citric acid, found in lemon juice and some brands of flavoured drinks, have been known to be used in dishwashing liquid. </a:t>
            </a:r>
            <a:endParaRPr lang="en-SG" sz="2200" dirty="0">
              <a:solidFill>
                <a:schemeClr val="bg1"/>
              </a:solidFill>
            </a:endParaRPr>
          </a:p>
        </p:txBody>
      </p:sp>
      <p:sp>
        <p:nvSpPr>
          <p:cNvPr id="11" name="Title 1"/>
          <p:cNvSpPr txBox="1">
            <a:spLocks/>
          </p:cNvSpPr>
          <p:nvPr/>
        </p:nvSpPr>
        <p:spPr>
          <a:xfrm>
            <a:off x="-72625" y="13069963"/>
            <a:ext cx="1407807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3. Reason For this topic</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12" name="Content Placeholder 2"/>
          <p:cNvSpPr txBox="1">
            <a:spLocks/>
          </p:cNvSpPr>
          <p:nvPr/>
        </p:nvSpPr>
        <p:spPr>
          <a:xfrm>
            <a:off x="35892" y="13934059"/>
            <a:ext cx="14689634" cy="4104454"/>
          </a:xfrm>
          <a:prstGeom prst="rect">
            <a:avLst/>
          </a:prstGeom>
        </p:spPr>
        <p:txBody>
          <a:bodyPr vert="horz" lIns="91425" tIns="45710" rIns="91425" bIns="45710" anchor="t">
            <a:noAutofit/>
          </a:bodyPr>
          <a:lstStyle/>
          <a:p>
            <a:pPr marL="447979" indent="-383985" algn="just">
              <a:spcBef>
                <a:spcPct val="20000"/>
              </a:spcBef>
              <a:buClr>
                <a:schemeClr val="accent1"/>
              </a:buClr>
              <a:buSzPct val="80000"/>
            </a:pPr>
            <a:r>
              <a:rPr lang="en-US" sz="2800" dirty="0" smtClean="0">
                <a:solidFill>
                  <a:schemeClr val="bg1"/>
                </a:solidFill>
              </a:rPr>
              <a:t>    - </a:t>
            </a:r>
            <a:r>
              <a:rPr lang="en-GB" sz="2800" dirty="0" smtClean="0">
                <a:solidFill>
                  <a:schemeClr val="bg1"/>
                </a:solidFill>
              </a:rPr>
              <a:t>I </a:t>
            </a:r>
            <a:r>
              <a:rPr lang="en-GB" sz="2800" dirty="0">
                <a:solidFill>
                  <a:schemeClr val="bg1"/>
                </a:solidFill>
              </a:rPr>
              <a:t>have been constantly hearing the myth (first from my Primary One teacher) that coke has cleaning </a:t>
            </a:r>
            <a:r>
              <a:rPr lang="en-GB" sz="2800" dirty="0" smtClean="0">
                <a:solidFill>
                  <a:schemeClr val="bg1"/>
                </a:solidFill>
              </a:rPr>
              <a:t>properties. </a:t>
            </a:r>
          </a:p>
          <a:p>
            <a:pPr marL="447979" indent="-383985" algn="just">
              <a:spcBef>
                <a:spcPct val="20000"/>
              </a:spcBef>
              <a:buClr>
                <a:schemeClr val="accent1"/>
              </a:buClr>
              <a:buSzPct val="80000"/>
            </a:pPr>
            <a:r>
              <a:rPr lang="en-GB" sz="2800" dirty="0" smtClean="0">
                <a:solidFill>
                  <a:schemeClr val="bg1"/>
                </a:solidFill>
              </a:rPr>
              <a:t>    </a:t>
            </a:r>
          </a:p>
          <a:p>
            <a:pPr marL="447979" indent="-383985" algn="just">
              <a:spcBef>
                <a:spcPct val="20000"/>
              </a:spcBef>
              <a:buClr>
                <a:schemeClr val="accent1"/>
              </a:buClr>
              <a:buSzPct val="80000"/>
            </a:pPr>
            <a:r>
              <a:rPr lang="en-GB" sz="2800" dirty="0" smtClean="0">
                <a:solidFill>
                  <a:schemeClr val="bg1"/>
                </a:solidFill>
              </a:rPr>
              <a:t>    - Also, it was </a:t>
            </a:r>
            <a:r>
              <a:rPr lang="en-GB" sz="2800" dirty="0">
                <a:solidFill>
                  <a:schemeClr val="bg1"/>
                </a:solidFill>
              </a:rPr>
              <a:t>mentioned on the popular documentary series </a:t>
            </a:r>
            <a:r>
              <a:rPr lang="en-GB" sz="2800" i="1" dirty="0" err="1">
                <a:solidFill>
                  <a:schemeClr val="bg1"/>
                </a:solidFill>
              </a:rPr>
              <a:t>Mythbusters</a:t>
            </a:r>
            <a:r>
              <a:rPr lang="en-GB" sz="2800" i="1" dirty="0">
                <a:solidFill>
                  <a:schemeClr val="bg1"/>
                </a:solidFill>
              </a:rPr>
              <a:t>. </a:t>
            </a:r>
            <a:endParaRPr lang="en-GB" sz="2800" i="1" dirty="0" smtClean="0">
              <a:solidFill>
                <a:schemeClr val="bg1"/>
              </a:solidFill>
            </a:endParaRPr>
          </a:p>
          <a:p>
            <a:pPr marL="447979" indent="-383985" algn="just">
              <a:spcBef>
                <a:spcPct val="20000"/>
              </a:spcBef>
              <a:buClr>
                <a:schemeClr val="accent1"/>
              </a:buClr>
              <a:buSzPct val="80000"/>
            </a:pPr>
            <a:r>
              <a:rPr lang="en-GB" sz="2800" i="1" dirty="0" smtClean="0">
                <a:solidFill>
                  <a:schemeClr val="bg1"/>
                </a:solidFill>
              </a:rPr>
              <a:t>    </a:t>
            </a:r>
          </a:p>
          <a:p>
            <a:pPr marL="447979" indent="-383985" algn="just">
              <a:spcBef>
                <a:spcPct val="20000"/>
              </a:spcBef>
              <a:buClr>
                <a:schemeClr val="accent1"/>
              </a:buClr>
              <a:buSzPct val="80000"/>
            </a:pPr>
            <a:r>
              <a:rPr lang="en-GB" sz="2800" i="1" dirty="0" smtClean="0">
                <a:solidFill>
                  <a:schemeClr val="bg1"/>
                </a:solidFill>
              </a:rPr>
              <a:t>    - </a:t>
            </a:r>
            <a:r>
              <a:rPr lang="en-GB" sz="2800" dirty="0" smtClean="0">
                <a:solidFill>
                  <a:schemeClr val="bg1"/>
                </a:solidFill>
              </a:rPr>
              <a:t>That </a:t>
            </a:r>
            <a:r>
              <a:rPr lang="en-GB" sz="2800" dirty="0">
                <a:solidFill>
                  <a:schemeClr val="bg1"/>
                </a:solidFill>
              </a:rPr>
              <a:t>was enough to make me wonder about cleaning properties in other </a:t>
            </a:r>
            <a:r>
              <a:rPr lang="en-GB" sz="2800" dirty="0" smtClean="0">
                <a:solidFill>
                  <a:schemeClr val="bg1"/>
                </a:solidFill>
              </a:rPr>
              <a:t>foodstuff, </a:t>
            </a:r>
            <a:r>
              <a:rPr lang="en-GB" sz="2800" dirty="0">
                <a:solidFill>
                  <a:schemeClr val="bg1"/>
                </a:solidFill>
              </a:rPr>
              <a:t>and how it can be applied </a:t>
            </a:r>
            <a:r>
              <a:rPr lang="en-GB" sz="2800" dirty="0" smtClean="0">
                <a:solidFill>
                  <a:schemeClr val="bg1"/>
                </a:solidFill>
              </a:rPr>
              <a:t>onto </a:t>
            </a:r>
            <a:r>
              <a:rPr lang="en-GB" sz="2800" dirty="0">
                <a:solidFill>
                  <a:schemeClr val="bg1"/>
                </a:solidFill>
              </a:rPr>
              <a:t>real-life applications (and to make the labour of dishwashing easier). </a:t>
            </a:r>
            <a:endParaRPr lang="en-GB" sz="2800" dirty="0" smtClean="0">
              <a:solidFill>
                <a:schemeClr val="bg1"/>
              </a:solidFill>
            </a:endParaRPr>
          </a:p>
          <a:p>
            <a:pPr marL="447979" indent="-383985" algn="just">
              <a:spcBef>
                <a:spcPct val="20000"/>
              </a:spcBef>
              <a:buClr>
                <a:schemeClr val="accent1"/>
              </a:buClr>
              <a:buSzPct val="80000"/>
            </a:pPr>
            <a:r>
              <a:rPr lang="en-GB" sz="2800" dirty="0" smtClean="0">
                <a:solidFill>
                  <a:schemeClr val="bg1"/>
                </a:solidFill>
              </a:rPr>
              <a:t>   </a:t>
            </a:r>
          </a:p>
          <a:p>
            <a:pPr marL="447979" indent="-383985" algn="just">
              <a:spcBef>
                <a:spcPct val="20000"/>
              </a:spcBef>
              <a:buClr>
                <a:schemeClr val="accent1"/>
              </a:buClr>
              <a:buSzPct val="80000"/>
            </a:pPr>
            <a:r>
              <a:rPr lang="en-GB" sz="2800" dirty="0" smtClean="0">
                <a:solidFill>
                  <a:schemeClr val="bg1"/>
                </a:solidFill>
              </a:rPr>
              <a:t>     - I </a:t>
            </a:r>
            <a:r>
              <a:rPr lang="en-GB" sz="2800" dirty="0">
                <a:solidFill>
                  <a:schemeClr val="bg1"/>
                </a:solidFill>
              </a:rPr>
              <a:t>also started to wonder about the science behind the cleaning property of coca-cola</a:t>
            </a:r>
            <a:r>
              <a:rPr lang="en-GB" sz="2800" dirty="0" smtClean="0">
                <a:solidFill>
                  <a:schemeClr val="bg1"/>
                </a:solidFill>
              </a:rPr>
              <a:t>. </a:t>
            </a:r>
            <a:endParaRPr lang="en-SG" sz="2800" dirty="0">
              <a:solidFill>
                <a:schemeClr val="bg1"/>
              </a:solidFill>
            </a:endParaRPr>
          </a:p>
        </p:txBody>
      </p:sp>
      <p:sp>
        <p:nvSpPr>
          <p:cNvPr id="13" name="Content Placeholder 2"/>
          <p:cNvSpPr txBox="1">
            <a:spLocks/>
          </p:cNvSpPr>
          <p:nvPr/>
        </p:nvSpPr>
        <p:spPr>
          <a:xfrm>
            <a:off x="0" y="21062852"/>
            <a:ext cx="13753527" cy="6264695"/>
          </a:xfrm>
          <a:prstGeom prst="rect">
            <a:avLst/>
          </a:prstGeom>
        </p:spPr>
        <p:txBody>
          <a:bodyPr vert="horz" lIns="408108" tIns="204054" rIns="408108" bIns="204054" anchor="t">
            <a:noAutofit/>
          </a:bodyPr>
          <a:lstStyle/>
          <a:p>
            <a:pPr marL="244863" algn="just" defTabSz="914242">
              <a:spcBef>
                <a:spcPct val="20000"/>
              </a:spcBef>
              <a:buClr>
                <a:schemeClr val="accent1"/>
              </a:buClr>
              <a:buSzPct val="80000"/>
              <a:defRPr/>
            </a:pPr>
            <a:r>
              <a:rPr lang="en-US" sz="2800" b="1" dirty="0" smtClean="0">
                <a:solidFill>
                  <a:schemeClr val="bg1"/>
                </a:solidFill>
              </a:rPr>
              <a:t>         Scrub Test</a:t>
            </a: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1. </a:t>
            </a:r>
            <a:r>
              <a:rPr lang="en-US" sz="2800" dirty="0" smtClean="0">
                <a:solidFill>
                  <a:schemeClr val="bg1"/>
                </a:solidFill>
              </a:rPr>
              <a:t>P</a:t>
            </a:r>
            <a:r>
              <a:rPr lang="en-US" sz="2800" dirty="0" smtClean="0">
                <a:solidFill>
                  <a:schemeClr val="bg1"/>
                </a:solidFill>
              </a:rPr>
              <a:t>our </a:t>
            </a:r>
            <a:r>
              <a:rPr lang="en-US" sz="2800" dirty="0" smtClean="0">
                <a:solidFill>
                  <a:schemeClr val="bg1"/>
                </a:solidFill>
              </a:rPr>
              <a:t>a spoonful of cooking oil (grease) and rub it on the surface of the </a:t>
            </a:r>
            <a:r>
              <a:rPr lang="en-US" sz="2800" dirty="0" err="1" smtClean="0">
                <a:solidFill>
                  <a:schemeClr val="bg1"/>
                </a:solidFill>
              </a:rPr>
              <a:t>tupperware</a:t>
            </a: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2. </a:t>
            </a:r>
            <a:r>
              <a:rPr lang="en-US" sz="2800" dirty="0" smtClean="0">
                <a:solidFill>
                  <a:schemeClr val="bg1"/>
                </a:solidFill>
              </a:rPr>
              <a:t>P</a:t>
            </a:r>
            <a:r>
              <a:rPr lang="en-US" sz="2800" dirty="0" smtClean="0">
                <a:solidFill>
                  <a:schemeClr val="bg1"/>
                </a:solidFill>
              </a:rPr>
              <a:t>our </a:t>
            </a:r>
            <a:r>
              <a:rPr lang="en-US" sz="2800" dirty="0" smtClean="0">
                <a:solidFill>
                  <a:schemeClr val="bg1"/>
                </a:solidFill>
              </a:rPr>
              <a:t>100ml of the testing liquid (listed below) into the container</a:t>
            </a:r>
          </a:p>
          <a:p>
            <a:pPr marL="244863" algn="just" defTabSz="914242">
              <a:spcBef>
                <a:spcPct val="20000"/>
              </a:spcBef>
              <a:buClr>
                <a:schemeClr val="accent1"/>
              </a:buClr>
              <a:buSzPct val="80000"/>
              <a:defRPr/>
            </a:pPr>
            <a:r>
              <a:rPr lang="en-US" sz="2800" dirty="0" smtClean="0">
                <a:solidFill>
                  <a:schemeClr val="bg1"/>
                </a:solidFill>
              </a:rPr>
              <a:t>         3. </a:t>
            </a:r>
            <a:r>
              <a:rPr lang="en-US" sz="2800" dirty="0" smtClean="0">
                <a:solidFill>
                  <a:schemeClr val="bg1"/>
                </a:solidFill>
              </a:rPr>
              <a:t>U</a:t>
            </a:r>
            <a:r>
              <a:rPr lang="en-US" sz="2800" dirty="0" smtClean="0">
                <a:solidFill>
                  <a:schemeClr val="bg1"/>
                </a:solidFill>
              </a:rPr>
              <a:t>se </a:t>
            </a:r>
            <a:r>
              <a:rPr lang="en-US" sz="2800" dirty="0" smtClean="0">
                <a:solidFill>
                  <a:schemeClr val="bg1"/>
                </a:solidFill>
              </a:rPr>
              <a:t>a sponge and scrubbed the </a:t>
            </a:r>
            <a:r>
              <a:rPr lang="en-US" sz="2800" dirty="0" err="1" smtClean="0">
                <a:solidFill>
                  <a:schemeClr val="bg1"/>
                </a:solidFill>
              </a:rPr>
              <a:t>tupperware</a:t>
            </a:r>
            <a:r>
              <a:rPr lang="en-US" sz="2800" dirty="0" smtClean="0">
                <a:solidFill>
                  <a:schemeClr val="bg1"/>
                </a:solidFill>
              </a:rPr>
              <a:t> for exactly 60 seconds</a:t>
            </a:r>
          </a:p>
          <a:p>
            <a:pPr marL="244863" algn="just" defTabSz="914242">
              <a:spcBef>
                <a:spcPct val="20000"/>
              </a:spcBef>
              <a:buClr>
                <a:schemeClr val="accent1"/>
              </a:buClr>
              <a:buSzPct val="80000"/>
              <a:defRPr/>
            </a:pPr>
            <a:r>
              <a:rPr lang="en-US" sz="2800" dirty="0" smtClean="0">
                <a:solidFill>
                  <a:schemeClr val="bg1"/>
                </a:solidFill>
              </a:rPr>
              <a:t>         4. </a:t>
            </a:r>
            <a:r>
              <a:rPr lang="en-US" sz="2800" dirty="0" smtClean="0">
                <a:solidFill>
                  <a:schemeClr val="bg1"/>
                </a:solidFill>
              </a:rPr>
              <a:t>R</a:t>
            </a:r>
            <a:r>
              <a:rPr lang="en-US" sz="2800" dirty="0" smtClean="0">
                <a:solidFill>
                  <a:schemeClr val="bg1"/>
                </a:solidFill>
              </a:rPr>
              <a:t>emove </a:t>
            </a:r>
            <a:r>
              <a:rPr lang="en-US" sz="2800" dirty="0" smtClean="0">
                <a:solidFill>
                  <a:schemeClr val="bg1"/>
                </a:solidFill>
              </a:rPr>
              <a:t>the remaining testing liquid in the container</a:t>
            </a:r>
          </a:p>
          <a:p>
            <a:pPr marL="244863" algn="just" defTabSz="914242">
              <a:spcBef>
                <a:spcPct val="20000"/>
              </a:spcBef>
              <a:buClr>
                <a:schemeClr val="accent1"/>
              </a:buClr>
              <a:buSzPct val="80000"/>
              <a:defRPr/>
            </a:pPr>
            <a:r>
              <a:rPr lang="en-US" sz="2800" dirty="0" smtClean="0">
                <a:solidFill>
                  <a:schemeClr val="bg1"/>
                </a:solidFill>
              </a:rPr>
              <a:t>         5. </a:t>
            </a:r>
            <a:r>
              <a:rPr lang="en-US" sz="2800" dirty="0" smtClean="0">
                <a:solidFill>
                  <a:schemeClr val="bg1"/>
                </a:solidFill>
              </a:rPr>
              <a:t>U</a:t>
            </a:r>
            <a:r>
              <a:rPr lang="en-US" sz="2800" dirty="0" smtClean="0">
                <a:solidFill>
                  <a:schemeClr val="bg1"/>
                </a:solidFill>
              </a:rPr>
              <a:t>se </a:t>
            </a:r>
            <a:r>
              <a:rPr lang="en-US" sz="2800" dirty="0" smtClean="0">
                <a:solidFill>
                  <a:schemeClr val="bg1"/>
                </a:solidFill>
              </a:rPr>
              <a:t>pieces of tissue paper to rub the remaining grease off, then recorded the results</a:t>
            </a:r>
          </a:p>
          <a:p>
            <a:pPr marL="244863" algn="just" defTabSz="914242">
              <a:spcBef>
                <a:spcPct val="20000"/>
              </a:spcBef>
              <a:buClr>
                <a:schemeClr val="accent1"/>
              </a:buClr>
              <a:buSzPct val="80000"/>
              <a:defRPr/>
            </a:pPr>
            <a:r>
              <a:rPr lang="en-US" sz="2800" dirty="0" smtClean="0">
                <a:solidFill>
                  <a:schemeClr val="bg1"/>
                </a:solidFill>
              </a:rPr>
              <a:t>         </a:t>
            </a:r>
            <a:r>
              <a:rPr lang="en-US" sz="2800" b="1" dirty="0" smtClean="0">
                <a:solidFill>
                  <a:schemeClr val="bg1"/>
                </a:solidFill>
              </a:rPr>
              <a:t>Soak Test</a:t>
            </a:r>
          </a:p>
          <a:p>
            <a:pPr marL="244863" algn="just" defTabSz="914242">
              <a:spcBef>
                <a:spcPct val="20000"/>
              </a:spcBef>
              <a:buClr>
                <a:schemeClr val="accent1"/>
              </a:buClr>
              <a:buSzPct val="80000"/>
              <a:defRPr/>
            </a:pPr>
            <a:r>
              <a:rPr lang="en-US" sz="2800" b="1" dirty="0" smtClean="0">
                <a:solidFill>
                  <a:schemeClr val="bg1"/>
                </a:solidFill>
              </a:rPr>
              <a:t>         </a:t>
            </a:r>
            <a:r>
              <a:rPr lang="en-US" sz="2800" dirty="0" smtClean="0">
                <a:solidFill>
                  <a:schemeClr val="bg1"/>
                </a:solidFill>
              </a:rPr>
              <a:t>6. Repeat step 1 and 2, with the same amount of grease but 500ml of testing liquid</a:t>
            </a:r>
          </a:p>
          <a:p>
            <a:pPr marL="244863" algn="just" defTabSz="914242">
              <a:spcBef>
                <a:spcPct val="20000"/>
              </a:spcBef>
              <a:buClr>
                <a:schemeClr val="accent1"/>
              </a:buClr>
              <a:buSzPct val="80000"/>
              <a:defRPr/>
            </a:pPr>
            <a:r>
              <a:rPr lang="en-US" sz="2800" dirty="0" smtClean="0">
                <a:solidFill>
                  <a:schemeClr val="bg1"/>
                </a:solidFill>
              </a:rPr>
              <a:t>         7. Leave the set-ups for 24 hours</a:t>
            </a:r>
          </a:p>
          <a:p>
            <a:pPr marL="244863" algn="just" defTabSz="914242">
              <a:spcBef>
                <a:spcPct val="20000"/>
              </a:spcBef>
              <a:buClr>
                <a:schemeClr val="accent1"/>
              </a:buClr>
              <a:buSzPct val="80000"/>
              <a:defRPr/>
            </a:pPr>
            <a:r>
              <a:rPr lang="en-US" sz="2800" dirty="0" smtClean="0">
                <a:solidFill>
                  <a:schemeClr val="bg1"/>
                </a:solidFill>
              </a:rPr>
              <a:t>         8. Repeat stops 4 and 5</a:t>
            </a:r>
          </a:p>
        </p:txBody>
      </p:sp>
      <p:sp>
        <p:nvSpPr>
          <p:cNvPr id="14" name="Title 1"/>
          <p:cNvSpPr txBox="1">
            <a:spLocks/>
          </p:cNvSpPr>
          <p:nvPr/>
        </p:nvSpPr>
        <p:spPr>
          <a:xfrm>
            <a:off x="107902" y="19152917"/>
            <a:ext cx="13969552" cy="1189854"/>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The Experiment</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sp>
        <p:nvSpPr>
          <p:cNvPr id="15" name="Title 1"/>
          <p:cNvSpPr txBox="1">
            <a:spLocks/>
          </p:cNvSpPr>
          <p:nvPr/>
        </p:nvSpPr>
        <p:spPr>
          <a:xfrm>
            <a:off x="-108122" y="20205602"/>
            <a:ext cx="11953328"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Steps for the Experiment</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graphicFrame>
        <p:nvGraphicFramePr>
          <p:cNvPr id="19" name="Table 18"/>
          <p:cNvGraphicFramePr>
            <a:graphicFrameLocks noGrp="1"/>
          </p:cNvGraphicFramePr>
          <p:nvPr/>
        </p:nvGraphicFramePr>
        <p:xfrm>
          <a:off x="395936" y="29637446"/>
          <a:ext cx="14257582" cy="4746885"/>
        </p:xfrm>
        <a:graphic>
          <a:graphicData uri="http://schemas.openxmlformats.org/drawingml/2006/table">
            <a:tbl>
              <a:tblPr firstRow="1" bandRow="1">
                <a:tableStyleId>{073A0DAA-6AF3-43AB-8588-CEC1D06C72B9}</a:tableStyleId>
              </a:tblPr>
              <a:tblGrid>
                <a:gridCol w="3140034"/>
                <a:gridCol w="938433"/>
                <a:gridCol w="794060"/>
                <a:gridCol w="938433"/>
                <a:gridCol w="1913072"/>
                <a:gridCol w="1660307"/>
                <a:gridCol w="1949055"/>
                <a:gridCol w="1082808"/>
                <a:gridCol w="1841380"/>
              </a:tblGrid>
              <a:tr h="455499">
                <a:tc>
                  <a:txBody>
                    <a:bodyPr/>
                    <a:lstStyle/>
                    <a:p>
                      <a:r>
                        <a:rPr kumimoji="0" lang="en-SG" sz="2000" b="1" u="sng" kern="1200" dirty="0" smtClean="0">
                          <a:solidFill>
                            <a:schemeClr val="lt1"/>
                          </a:solidFill>
                          <a:latin typeface="+mn-lt"/>
                          <a:ea typeface="+mn-ea"/>
                          <a:cs typeface="+mn-cs"/>
                        </a:rPr>
                        <a:t>DRINK TESTED</a:t>
                      </a:r>
                      <a:endParaRPr lang="en-SG" sz="2000" dirty="0"/>
                    </a:p>
                  </a:txBody>
                  <a:tcPr marT="45718" marB="45718"/>
                </a:tc>
                <a:tc>
                  <a:txBody>
                    <a:bodyPr/>
                    <a:lstStyle/>
                    <a:p>
                      <a:r>
                        <a:rPr kumimoji="0" lang="en-SG" sz="1800" b="1" kern="1200" dirty="0" smtClean="0">
                          <a:solidFill>
                            <a:schemeClr val="tx1"/>
                          </a:solidFill>
                          <a:latin typeface="+mn-lt"/>
                          <a:ea typeface="+mn-ea"/>
                          <a:cs typeface="+mn-cs"/>
                        </a:rPr>
                        <a:t>COKE</a:t>
                      </a:r>
                      <a:endParaRPr lang="en-SG" sz="1800" b="1" dirty="0">
                        <a:solidFill>
                          <a:schemeClr val="tx1"/>
                        </a:solidFill>
                      </a:endParaRPr>
                    </a:p>
                  </a:txBody>
                  <a:tcPr marT="45718" marB="45718"/>
                </a:tc>
                <a:tc>
                  <a:txBody>
                    <a:bodyPr/>
                    <a:lstStyle/>
                    <a:p>
                      <a:pPr algn="l">
                        <a:spcAft>
                          <a:spcPts val="0"/>
                        </a:spcAft>
                      </a:pPr>
                      <a:r>
                        <a:rPr kumimoji="0" lang="en-SG" sz="1800" b="1" kern="1200" dirty="0" smtClean="0">
                          <a:solidFill>
                            <a:schemeClr val="lt1"/>
                          </a:solidFill>
                          <a:latin typeface="+mn-lt"/>
                          <a:ea typeface="+mn-ea"/>
                          <a:cs typeface="+mn-cs"/>
                        </a:rPr>
                        <a:t>PEPSI</a:t>
                      </a:r>
                      <a:endParaRPr lang="en-SG" sz="1800" b="1" dirty="0">
                        <a:solidFill>
                          <a:schemeClr val="tx1"/>
                        </a:solidFill>
                        <a:latin typeface="Times New Roman"/>
                        <a:ea typeface="SimSun"/>
                        <a:cs typeface="Times New Roman"/>
                      </a:endParaRPr>
                    </a:p>
                  </a:txBody>
                  <a:tcPr marL="68580" marR="68580" marT="0" marB="0"/>
                </a:tc>
                <a:tc>
                  <a:txBody>
                    <a:bodyPr/>
                    <a:lstStyle/>
                    <a:p>
                      <a:r>
                        <a:rPr kumimoji="0" lang="en-SG" sz="1800" b="1" kern="1200" dirty="0" smtClean="0">
                          <a:solidFill>
                            <a:schemeClr val="lt1"/>
                          </a:solidFill>
                          <a:latin typeface="+mn-lt"/>
                          <a:ea typeface="+mn-ea"/>
                          <a:cs typeface="+mn-cs"/>
                        </a:rPr>
                        <a:t>SPRITE</a:t>
                      </a:r>
                      <a:endParaRPr lang="en-SG" sz="1800" dirty="0"/>
                    </a:p>
                  </a:txBody>
                  <a:tcPr marT="45718" marB="45718"/>
                </a:tc>
                <a:tc>
                  <a:txBody>
                    <a:bodyPr/>
                    <a:lstStyle/>
                    <a:p>
                      <a:r>
                        <a:rPr kumimoji="0" lang="en-SG" sz="1800" b="1" kern="1200" dirty="0" smtClean="0">
                          <a:solidFill>
                            <a:schemeClr val="lt1"/>
                          </a:solidFill>
                          <a:latin typeface="+mn-lt"/>
                          <a:ea typeface="+mn-ea"/>
                          <a:cs typeface="+mn-cs"/>
                        </a:rPr>
                        <a:t>DILUTED</a:t>
                      </a:r>
                      <a:r>
                        <a:rPr kumimoji="0" lang="en-SG" sz="1800" b="1" kern="1200" baseline="0" dirty="0" smtClean="0">
                          <a:solidFill>
                            <a:schemeClr val="lt1"/>
                          </a:solidFill>
                          <a:latin typeface="+mn-lt"/>
                          <a:ea typeface="+mn-ea"/>
                          <a:cs typeface="+mn-cs"/>
                        </a:rPr>
                        <a:t> LEMON</a:t>
                      </a:r>
                      <a:r>
                        <a:rPr kumimoji="0" lang="en-SG" sz="1800" b="1" kern="1200" dirty="0" smtClean="0">
                          <a:solidFill>
                            <a:schemeClr val="lt1"/>
                          </a:solidFill>
                          <a:latin typeface="+mn-lt"/>
                          <a:ea typeface="+mn-ea"/>
                          <a:cs typeface="+mn-cs"/>
                        </a:rPr>
                        <a:t>  JUICE </a:t>
                      </a:r>
                      <a:r>
                        <a:rPr kumimoji="0" lang="en-SG" sz="1800" b="1" kern="1200" baseline="0" dirty="0" smtClean="0">
                          <a:solidFill>
                            <a:schemeClr val="lt1"/>
                          </a:solidFill>
                          <a:latin typeface="+mn-lt"/>
                          <a:ea typeface="+mn-ea"/>
                          <a:cs typeface="+mn-cs"/>
                        </a:rPr>
                        <a:t> (</a:t>
                      </a:r>
                      <a:r>
                        <a:rPr kumimoji="0" lang="en-SG" sz="1800" b="1" kern="1200" baseline="0" dirty="0" err="1" smtClean="0">
                          <a:solidFill>
                            <a:schemeClr val="lt1"/>
                          </a:solidFill>
                          <a:latin typeface="+mn-lt"/>
                          <a:ea typeface="+mn-ea"/>
                          <a:cs typeface="+mn-cs"/>
                        </a:rPr>
                        <a:t>DLJ</a:t>
                      </a:r>
                      <a:r>
                        <a:rPr kumimoji="0" lang="en-SG" sz="1800" b="1" kern="1200" baseline="0" dirty="0" smtClean="0">
                          <a:solidFill>
                            <a:schemeClr val="lt1"/>
                          </a:solidFill>
                          <a:latin typeface="+mn-lt"/>
                          <a:ea typeface="+mn-ea"/>
                          <a:cs typeface="+mn-cs"/>
                        </a:rPr>
                        <a:t>)</a:t>
                      </a:r>
                      <a:endParaRPr lang="en-SG" sz="1800" dirty="0"/>
                    </a:p>
                  </a:txBody>
                  <a:tcPr marT="45718" marB="45718"/>
                </a:tc>
                <a:tc>
                  <a:txBody>
                    <a:bodyPr/>
                    <a:lstStyle/>
                    <a:p>
                      <a:r>
                        <a:rPr kumimoji="0" lang="en-SG" sz="1800" b="1" kern="1200" dirty="0" smtClean="0">
                          <a:solidFill>
                            <a:schemeClr val="lt1"/>
                          </a:solidFill>
                          <a:latin typeface="+mn-lt"/>
                          <a:ea typeface="+mn-ea"/>
                          <a:cs typeface="+mn-cs"/>
                        </a:rPr>
                        <a:t>VINEGAR (V) </a:t>
                      </a:r>
                      <a:endParaRPr lang="en-SG" sz="1800" dirty="0"/>
                    </a:p>
                  </a:txBody>
                  <a:tcPr marT="45718" marB="45718"/>
                </a:tc>
                <a:tc>
                  <a:txBody>
                    <a:bodyPr/>
                    <a:lstStyle/>
                    <a:p>
                      <a:r>
                        <a:rPr kumimoji="0" lang="en-SG" sz="1800" b="1" kern="1200" dirty="0" smtClean="0">
                          <a:solidFill>
                            <a:schemeClr val="lt1"/>
                          </a:solidFill>
                          <a:latin typeface="+mn-lt"/>
                          <a:ea typeface="+mn-ea"/>
                          <a:cs typeface="+mn-cs"/>
                        </a:rPr>
                        <a:t>BAKING SODA SOLUTION (</a:t>
                      </a:r>
                      <a:r>
                        <a:rPr kumimoji="0" lang="en-SG" sz="1800" b="1" kern="1200" dirty="0" smtClean="0">
                          <a:solidFill>
                            <a:schemeClr val="lt1"/>
                          </a:solidFill>
                          <a:latin typeface="+mn-lt"/>
                          <a:ea typeface="+mn-ea"/>
                          <a:cs typeface="+mn-cs"/>
                        </a:rPr>
                        <a:t>BSS)</a:t>
                      </a:r>
                      <a:endParaRPr lang="en-SG" sz="1800" dirty="0"/>
                    </a:p>
                  </a:txBody>
                  <a:tcPr marT="45718" marB="45718"/>
                </a:tc>
                <a:tc>
                  <a:txBody>
                    <a:bodyPr/>
                    <a:lstStyle/>
                    <a:p>
                      <a:r>
                        <a:rPr kumimoji="0" lang="en-SG" sz="1800" b="1" kern="1200" dirty="0" smtClean="0">
                          <a:solidFill>
                            <a:schemeClr val="lt1"/>
                          </a:solidFill>
                          <a:latin typeface="+mn-lt"/>
                          <a:ea typeface="+mn-ea"/>
                          <a:cs typeface="+mn-cs"/>
                        </a:rPr>
                        <a:t>WATER</a:t>
                      </a:r>
                      <a:endParaRPr lang="en-SG" sz="1800" dirty="0"/>
                    </a:p>
                  </a:txBody>
                  <a:tcPr marT="45718" marB="45718"/>
                </a:tc>
                <a:tc>
                  <a:txBody>
                    <a:bodyPr/>
                    <a:lstStyle/>
                    <a:p>
                      <a:r>
                        <a:rPr kumimoji="0" lang="en-SG" sz="1800" b="1" kern="1200" dirty="0" smtClean="0">
                          <a:solidFill>
                            <a:schemeClr val="lt1"/>
                          </a:solidFill>
                          <a:latin typeface="+mn-lt"/>
                          <a:ea typeface="+mn-ea"/>
                          <a:cs typeface="+mn-cs"/>
                        </a:rPr>
                        <a:t>DETERGENT (D)</a:t>
                      </a:r>
                      <a:endParaRPr lang="en-SG" sz="1800" dirty="0"/>
                    </a:p>
                  </a:txBody>
                  <a:tcPr marT="45718" marB="45718"/>
                </a:tc>
              </a:tr>
              <a:tr h="6507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SG" sz="2000" b="1" u="sng" kern="1200" dirty="0" smtClean="0">
                          <a:solidFill>
                            <a:schemeClr val="dk1"/>
                          </a:solidFill>
                          <a:latin typeface="+mn-lt"/>
                          <a:ea typeface="+mn-ea"/>
                          <a:cs typeface="+mn-cs"/>
                        </a:rPr>
                        <a:t>Tissues needed to clean grease left (SCRUB)</a:t>
                      </a:r>
                      <a:endParaRPr kumimoji="0" lang="en-SG" sz="2000" kern="1200" dirty="0" smtClean="0">
                        <a:solidFill>
                          <a:schemeClr val="dk1"/>
                        </a:solidFill>
                        <a:latin typeface="+mn-lt"/>
                        <a:ea typeface="+mn-ea"/>
                        <a:cs typeface="+mn-cs"/>
                      </a:endParaRPr>
                    </a:p>
                    <a:p>
                      <a:endParaRPr lang="en-SG" sz="20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1</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1</a:t>
                      </a:r>
                      <a:endParaRPr lang="en-SG" sz="2400" dirty="0"/>
                    </a:p>
                  </a:txBody>
                  <a:tcPr marT="45718" marB="45718"/>
                </a:tc>
              </a:tr>
              <a:tr h="1001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SG" sz="2000" b="1" u="sng" kern="1200" dirty="0" smtClean="0">
                          <a:solidFill>
                            <a:schemeClr val="dk1"/>
                          </a:solidFill>
                          <a:latin typeface="+mn-lt"/>
                          <a:ea typeface="+mn-ea"/>
                          <a:cs typeface="+mn-cs"/>
                        </a:rPr>
                        <a:t>Tissues needed to clean grease left (SOAK)</a:t>
                      </a:r>
                      <a:endParaRPr kumimoji="0" lang="en-SG" sz="2000" kern="1200" dirty="0" smtClean="0">
                        <a:solidFill>
                          <a:schemeClr val="dk1"/>
                        </a:solidFill>
                        <a:latin typeface="+mn-lt"/>
                        <a:ea typeface="+mn-ea"/>
                        <a:cs typeface="+mn-cs"/>
                      </a:endParaRPr>
                    </a:p>
                    <a:p>
                      <a:endParaRPr lang="en-SG" sz="20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1</a:t>
                      </a:r>
                      <a:endParaRPr lang="en-SG" sz="2400" dirty="0"/>
                    </a:p>
                  </a:txBody>
                  <a:tcPr marT="45718" marB="45718"/>
                </a:tc>
              </a:tr>
              <a:tr h="281975">
                <a:tc>
                  <a:txBody>
                    <a:bodyPr/>
                    <a:lstStyle/>
                    <a:p>
                      <a:r>
                        <a:rPr kumimoji="0" lang="en-SG" sz="2000" b="1" u="sng" kern="1200" dirty="0" smtClean="0">
                          <a:solidFill>
                            <a:schemeClr val="dk1"/>
                          </a:solidFill>
                          <a:latin typeface="+mn-lt"/>
                          <a:ea typeface="+mn-ea"/>
                          <a:cs typeface="+mn-cs"/>
                        </a:rPr>
                        <a:t>Total:</a:t>
                      </a:r>
                      <a:endParaRPr lang="en-SG" sz="2000" dirty="0"/>
                    </a:p>
                  </a:txBody>
                  <a:tcPr marT="45718" marB="45718"/>
                </a:tc>
                <a:tc>
                  <a:txBody>
                    <a:bodyPr/>
                    <a:lstStyle/>
                    <a:p>
                      <a:r>
                        <a:rPr lang="en-US" sz="2400" dirty="0" smtClean="0"/>
                        <a:t>5</a:t>
                      </a:r>
                      <a:endParaRPr lang="en-SG" sz="2400" dirty="0"/>
                    </a:p>
                  </a:txBody>
                  <a:tcPr marT="45718" marB="45718"/>
                </a:tc>
                <a:tc>
                  <a:txBody>
                    <a:bodyPr/>
                    <a:lstStyle/>
                    <a:p>
                      <a:r>
                        <a:rPr lang="en-US" sz="2400" dirty="0" smtClean="0"/>
                        <a:t>6</a:t>
                      </a:r>
                      <a:endParaRPr lang="en-SG" sz="2400" dirty="0"/>
                    </a:p>
                  </a:txBody>
                  <a:tcPr marT="45718" marB="45718"/>
                </a:tc>
                <a:tc>
                  <a:txBody>
                    <a:bodyPr/>
                    <a:lstStyle/>
                    <a:p>
                      <a:r>
                        <a:rPr lang="en-US" sz="2400" dirty="0" smtClean="0"/>
                        <a:t>5</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6</a:t>
                      </a:r>
                      <a:endParaRPr lang="en-SG" sz="2400" dirty="0"/>
                    </a:p>
                  </a:txBody>
                  <a:tcPr marT="45718" marB="45718"/>
                </a:tc>
                <a:tc>
                  <a:txBody>
                    <a:bodyPr/>
                    <a:lstStyle/>
                    <a:p>
                      <a:r>
                        <a:rPr lang="en-US" sz="2400" dirty="0" smtClean="0"/>
                        <a:t>7</a:t>
                      </a:r>
                      <a:endParaRPr lang="en-SG" sz="2400" dirty="0"/>
                    </a:p>
                  </a:txBody>
                  <a:tcPr marT="45718" marB="45718"/>
                </a:tc>
                <a:tc>
                  <a:txBody>
                    <a:bodyPr/>
                    <a:lstStyle/>
                    <a:p>
                      <a:r>
                        <a:rPr lang="en-US" sz="2400" dirty="0" smtClean="0"/>
                        <a:t>2</a:t>
                      </a:r>
                      <a:endParaRPr lang="en-SG" sz="2400" dirty="0"/>
                    </a:p>
                  </a:txBody>
                  <a:tcPr marT="45718" marB="45718"/>
                </a:tc>
              </a:tr>
              <a:tr h="448407">
                <a:tc>
                  <a:txBody>
                    <a:bodyPr/>
                    <a:lstStyle/>
                    <a:p>
                      <a:r>
                        <a:rPr kumimoji="0" lang="en-SG" sz="2000" b="1" u="sng" kern="1200" dirty="0" smtClean="0">
                          <a:solidFill>
                            <a:schemeClr val="dk1"/>
                          </a:solidFill>
                          <a:latin typeface="+mn-lt"/>
                          <a:ea typeface="+mn-ea"/>
                          <a:cs typeface="+mn-cs"/>
                        </a:rPr>
                        <a:t>Rank(soak):</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smtClean="0"/>
                        <a:t>BSS</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Coke</a:t>
                      </a:r>
                      <a:endParaRPr lang="en-SG" sz="2400" b="1" dirty="0"/>
                    </a:p>
                  </a:txBody>
                  <a:tcPr marT="45718" marB="45718">
                    <a:solidFill>
                      <a:schemeClr val="accent6">
                        <a:lumMod val="60000"/>
                        <a:lumOff val="40000"/>
                      </a:schemeClr>
                    </a:solidFill>
                  </a:tcPr>
                </a:tc>
                <a:tc>
                  <a:txBody>
                    <a:bodyPr/>
                    <a:lstStyle/>
                    <a:p>
                      <a:r>
                        <a:rPr lang="en-US" sz="2400" b="1" dirty="0" smtClean="0"/>
                        <a:t>Pepsi</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r h="567150">
                <a:tc>
                  <a:txBody>
                    <a:bodyPr/>
                    <a:lstStyle/>
                    <a:p>
                      <a:r>
                        <a:rPr kumimoji="0" lang="en-SG" sz="2000" b="1" u="sng" kern="1200" dirty="0" smtClean="0">
                          <a:solidFill>
                            <a:schemeClr val="dk1"/>
                          </a:solidFill>
                          <a:latin typeface="+mn-lt"/>
                          <a:ea typeface="+mn-ea"/>
                          <a:cs typeface="+mn-cs"/>
                        </a:rPr>
                        <a:t>Rank(scrub):</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Pepsi</a:t>
                      </a:r>
                      <a:endParaRPr lang="en-SG" sz="2400" b="1" dirty="0"/>
                    </a:p>
                  </a:txBody>
                  <a:tcPr marT="45718" marB="45718">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Pepsi</a:t>
                      </a:r>
                      <a:endParaRPr lang="en-SG" sz="2400" b="1" dirty="0" smtClean="0"/>
                    </a:p>
                  </a:txBody>
                  <a:tcPr marT="45718" marB="45718">
                    <a:solidFill>
                      <a:schemeClr val="accent6">
                        <a:lumMod val="60000"/>
                        <a:lumOff val="40000"/>
                      </a:schemeClr>
                    </a:solidFill>
                  </a:tcPr>
                </a:tc>
                <a:tc>
                  <a:txBody>
                    <a:bodyPr/>
                    <a:lstStyle/>
                    <a:p>
                      <a:r>
                        <a:rPr lang="en-US" sz="2400" b="1" dirty="0" smtClean="0"/>
                        <a:t>BSS</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r h="552635">
                <a:tc>
                  <a:txBody>
                    <a:bodyPr/>
                    <a:lstStyle/>
                    <a:p>
                      <a:r>
                        <a:rPr kumimoji="0" lang="en-SG" sz="2000" b="1" u="sng" kern="1200" dirty="0" smtClean="0">
                          <a:solidFill>
                            <a:schemeClr val="dk1"/>
                          </a:solidFill>
                          <a:latin typeface="+mn-lt"/>
                          <a:ea typeface="+mn-ea"/>
                          <a:cs typeface="+mn-cs"/>
                        </a:rPr>
                        <a:t>Overall</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Coke</a:t>
                      </a:r>
                      <a:endParaRPr lang="en-SG" sz="2400" b="1" dirty="0"/>
                    </a:p>
                  </a:txBody>
                  <a:tcPr marT="45718" marB="45718">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Pepsi</a:t>
                      </a:r>
                      <a:endParaRPr lang="en-SG" sz="2400" b="1" dirty="0" smtClean="0"/>
                    </a:p>
                  </a:txBody>
                  <a:tcPr marT="45718" marB="45718">
                    <a:solidFill>
                      <a:schemeClr val="accent6">
                        <a:lumMod val="60000"/>
                        <a:lumOff val="40000"/>
                      </a:schemeClr>
                    </a:solidFill>
                  </a:tcPr>
                </a:tc>
                <a:tc>
                  <a:txBody>
                    <a:bodyPr/>
                    <a:lstStyle/>
                    <a:p>
                      <a:r>
                        <a:rPr lang="en-US" sz="2400" b="1" dirty="0" smtClean="0"/>
                        <a:t>BSS</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bl>
          </a:graphicData>
        </a:graphic>
      </p:graphicFrame>
      <p:sp>
        <p:nvSpPr>
          <p:cNvPr id="20" name="Title 1"/>
          <p:cNvSpPr txBox="1">
            <a:spLocks/>
          </p:cNvSpPr>
          <p:nvPr/>
        </p:nvSpPr>
        <p:spPr>
          <a:xfrm>
            <a:off x="14787191" y="4861051"/>
            <a:ext cx="620303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Analysis</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1" name="Rectangle 1"/>
          <p:cNvSpPr>
            <a:spLocks noChangeArrowheads="1"/>
          </p:cNvSpPr>
          <p:nvPr/>
        </p:nvSpPr>
        <p:spPr bwMode="auto">
          <a:xfrm>
            <a:off x="15301590" y="6192625"/>
            <a:ext cx="13393487" cy="9325610"/>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pPr algn="just" defTabSz="914242" fontAlgn="base">
              <a:spcBef>
                <a:spcPct val="0"/>
              </a:spcBef>
              <a:spcAft>
                <a:spcPct val="0"/>
              </a:spcAft>
              <a:buFontTx/>
              <a:buChar char="-"/>
            </a:pPr>
            <a:r>
              <a:rPr lang="en-GB" sz="3000" dirty="0" smtClean="0">
                <a:solidFill>
                  <a:schemeClr val="bg1"/>
                </a:solidFill>
                <a:ea typeface="SimSun" pitchFamily="2" charset="-122"/>
                <a:cs typeface="Arial" pitchFamily="34" charset="0"/>
              </a:rPr>
              <a:t>Diluted </a:t>
            </a:r>
            <a:r>
              <a:rPr lang="en-GB" sz="3000" dirty="0" smtClean="0">
                <a:solidFill>
                  <a:schemeClr val="bg1"/>
                </a:solidFill>
                <a:ea typeface="SimSun" pitchFamily="2" charset="-122"/>
                <a:cs typeface="Arial" pitchFamily="34" charset="0"/>
              </a:rPr>
              <a:t>lemon juice is the best household substitute for dishwashing liquid, with vinegar coming next, then sprite</a:t>
            </a:r>
            <a:r>
              <a:rPr lang="en-GB" sz="3000" dirty="0" smtClean="0">
                <a:solidFill>
                  <a:schemeClr val="bg1"/>
                </a:solidFill>
                <a:ea typeface="SimSun" pitchFamily="2" charset="-122"/>
                <a:cs typeface="Arial" pitchFamily="34" charset="0"/>
              </a:rPr>
              <a:t>.</a:t>
            </a:r>
          </a:p>
          <a:p>
            <a:pPr algn="just" defTabSz="914242" fontAlgn="base">
              <a:spcBef>
                <a:spcPct val="0"/>
              </a:spcBef>
              <a:spcAft>
                <a:spcPct val="0"/>
              </a:spcAft>
            </a:pPr>
            <a:r>
              <a:rPr lang="en-GB" altLang="zh-CN" sz="3000" dirty="0" smtClean="0">
                <a:solidFill>
                  <a:schemeClr val="bg1"/>
                </a:solidFill>
                <a:ea typeface="SimSun" pitchFamily="2" charset="-122"/>
                <a:cs typeface="Arial" pitchFamily="34" charset="0"/>
              </a:rPr>
              <a:t>- The cleaning ability of the tested liquid is much lower than the citric acid which is found in lemons and Sprite. However, Sprite has less concentration of citric acid than lemons, with vinegar coming second as it contains </a:t>
            </a:r>
            <a:r>
              <a:rPr lang="en-GB" altLang="zh-CN" sz="3000" dirty="0" err="1" smtClean="0">
                <a:solidFill>
                  <a:schemeClr val="bg1"/>
                </a:solidFill>
                <a:ea typeface="SimSun" pitchFamily="2" charset="-122"/>
                <a:cs typeface="Arial" pitchFamily="34" charset="0"/>
              </a:rPr>
              <a:t>ethanoic</a:t>
            </a:r>
            <a:r>
              <a:rPr lang="en-GB" altLang="zh-CN" sz="3000" dirty="0" smtClean="0">
                <a:solidFill>
                  <a:schemeClr val="bg1"/>
                </a:solidFill>
                <a:ea typeface="SimSun" pitchFamily="2" charset="-122"/>
                <a:cs typeface="Arial" pitchFamily="34" charset="0"/>
              </a:rPr>
              <a:t> acid, which has a cleaning ability between that of Citric acid found in Sprite and lemons and phosphoric acid which is found in Coca-cola and Pepsi.</a:t>
            </a:r>
            <a:r>
              <a:rPr lang="en-GB" altLang="zh-CN" sz="3000" dirty="0" smtClean="0">
                <a:solidFill>
                  <a:schemeClr val="bg1"/>
                </a:solidFill>
                <a:cs typeface="Arial" pitchFamily="34" charset="0"/>
              </a:rPr>
              <a:t> </a:t>
            </a:r>
            <a:endParaRPr lang="en-GB" altLang="zh-CN" sz="3000" dirty="0" smtClean="0">
              <a:solidFill>
                <a:schemeClr val="bg1"/>
              </a:solidFill>
              <a:ea typeface="SimSun" pitchFamily="2" charset="-122"/>
              <a:cs typeface="Arial" pitchFamily="34" charset="0"/>
            </a:endParaRPr>
          </a:p>
          <a:p>
            <a:pPr algn="just" defTabSz="914242" eaLnBrk="0" fontAlgn="base" hangingPunct="0">
              <a:spcBef>
                <a:spcPct val="0"/>
              </a:spcBef>
              <a:spcAft>
                <a:spcPct val="0"/>
              </a:spcAft>
              <a:buFontTx/>
              <a:buChar char="-"/>
            </a:pPr>
            <a:r>
              <a:rPr lang="en-GB" altLang="zh-CN" sz="3000" dirty="0" smtClean="0">
                <a:solidFill>
                  <a:schemeClr val="bg1"/>
                </a:solidFill>
                <a:ea typeface="SimSun" pitchFamily="2" charset="-122"/>
                <a:cs typeface="Arial" pitchFamily="34" charset="0"/>
              </a:rPr>
              <a:t> C</a:t>
            </a:r>
            <a:r>
              <a:rPr lang="en-GB" altLang="zh-CN" sz="3000" dirty="0" smtClean="0">
                <a:solidFill>
                  <a:schemeClr val="bg1"/>
                </a:solidFill>
                <a:ea typeface="SimSun" pitchFamily="2" charset="-122"/>
                <a:cs typeface="Arial" pitchFamily="34" charset="0"/>
              </a:rPr>
              <a:t>oca-Cola </a:t>
            </a:r>
            <a:r>
              <a:rPr lang="en-GB" altLang="zh-CN" sz="3000" dirty="0" smtClean="0">
                <a:solidFill>
                  <a:schemeClr val="bg1"/>
                </a:solidFill>
                <a:ea typeface="SimSun" pitchFamily="2" charset="-122"/>
                <a:cs typeface="Arial" pitchFamily="34" charset="0"/>
              </a:rPr>
              <a:t>had, up to some extent, cleaning properties</a:t>
            </a:r>
            <a:r>
              <a:rPr lang="en-GB" altLang="zh-CN" sz="3000" dirty="0" smtClean="0">
                <a:solidFill>
                  <a:schemeClr val="bg1"/>
                </a:solidFill>
                <a:ea typeface="SimSun" pitchFamily="2" charset="-122"/>
                <a:cs typeface="Arial" pitchFamily="34" charset="0"/>
              </a:rPr>
              <a:t>, </a:t>
            </a:r>
            <a:r>
              <a:rPr lang="en-GB" altLang="zh-CN" sz="3000" dirty="0" smtClean="0">
                <a:solidFill>
                  <a:schemeClr val="bg1"/>
                </a:solidFill>
                <a:ea typeface="SimSun" pitchFamily="2" charset="-122"/>
                <a:cs typeface="Arial" pitchFamily="34" charset="0"/>
              </a:rPr>
              <a:t>however has not proven to be effective cleaning agent and did badly compared to lemon juice. </a:t>
            </a:r>
            <a:r>
              <a:rPr lang="en-GB" altLang="zh-CN" sz="3000" dirty="0" smtClean="0">
                <a:solidFill>
                  <a:schemeClr val="bg1"/>
                </a:solidFill>
                <a:ea typeface="SimSun" pitchFamily="2" charset="-122"/>
                <a:cs typeface="Arial" pitchFamily="34" charset="0"/>
              </a:rPr>
              <a:t>Although Coca-Cola </a:t>
            </a:r>
            <a:r>
              <a:rPr lang="en-GB" altLang="zh-CN" sz="3000" dirty="0" smtClean="0">
                <a:solidFill>
                  <a:schemeClr val="bg1"/>
                </a:solidFill>
                <a:ea typeface="SimSun" pitchFamily="2" charset="-122"/>
                <a:cs typeface="Arial" pitchFamily="34" charset="0"/>
              </a:rPr>
              <a:t>and Pepsi have vast amounts of phosphoric acid, but the cleaning abilities are less than lemon and Sprite’s</a:t>
            </a:r>
            <a:r>
              <a:rPr lang="en-GB" sz="3000" dirty="0" smtClean="0">
                <a:solidFill>
                  <a:schemeClr val="bg1"/>
                </a:solidFill>
                <a:ea typeface="SimSun" pitchFamily="2" charset="-122"/>
                <a:cs typeface="Arial" pitchFamily="34" charset="0"/>
              </a:rPr>
              <a:t>. </a:t>
            </a:r>
          </a:p>
          <a:p>
            <a:pPr algn="just" defTabSz="914242" eaLnBrk="0" fontAlgn="base" hangingPunct="0">
              <a:spcBef>
                <a:spcPct val="0"/>
              </a:spcBef>
              <a:spcAft>
                <a:spcPct val="0"/>
              </a:spcAft>
            </a:pPr>
            <a:r>
              <a:rPr lang="en-GB" sz="3000" dirty="0" smtClean="0">
                <a:solidFill>
                  <a:schemeClr val="bg1"/>
                </a:solidFill>
                <a:ea typeface="SimSun" pitchFamily="2" charset="-122"/>
                <a:cs typeface="Arial" pitchFamily="34" charset="0"/>
              </a:rPr>
              <a:t>- B</a:t>
            </a:r>
            <a:r>
              <a:rPr lang="en-GB" sz="3000" dirty="0" smtClean="0">
                <a:solidFill>
                  <a:schemeClr val="bg1"/>
                </a:solidFill>
                <a:ea typeface="SimSun" pitchFamily="2" charset="-122"/>
                <a:cs typeface="Arial" pitchFamily="34" charset="0"/>
              </a:rPr>
              <a:t>aking </a:t>
            </a:r>
            <a:r>
              <a:rPr lang="en-GB" sz="3000" dirty="0" smtClean="0">
                <a:solidFill>
                  <a:schemeClr val="bg1"/>
                </a:solidFill>
                <a:ea typeface="SimSun" pitchFamily="2" charset="-122"/>
                <a:cs typeface="Arial" pitchFamily="34" charset="0"/>
              </a:rPr>
              <a:t>soda solution worked well during the soak test but did not fare as well during my scrub test as the baking soda took a longer time to react and mix with the water and with the grease, but I did not give it time to do </a:t>
            </a:r>
            <a:r>
              <a:rPr lang="en-GB" sz="3000" dirty="0" smtClean="0">
                <a:solidFill>
                  <a:schemeClr val="bg1"/>
                </a:solidFill>
                <a:ea typeface="SimSun" pitchFamily="2" charset="-122"/>
                <a:cs typeface="Arial" pitchFamily="34" charset="0"/>
              </a:rPr>
              <a:t>so. </a:t>
            </a:r>
          </a:p>
          <a:p>
            <a:pPr algn="just" defTabSz="914242" eaLnBrk="0" fontAlgn="base" hangingPunct="0">
              <a:spcBef>
                <a:spcPct val="0"/>
              </a:spcBef>
              <a:spcAft>
                <a:spcPct val="0"/>
              </a:spcAft>
            </a:pPr>
            <a:r>
              <a:rPr lang="en-GB" sz="3000" dirty="0" smtClean="0">
                <a:solidFill>
                  <a:schemeClr val="bg1"/>
                </a:solidFill>
                <a:ea typeface="SimSun" pitchFamily="2" charset="-122"/>
                <a:cs typeface="Arial" pitchFamily="34" charset="0"/>
              </a:rPr>
              <a:t>- Also</a:t>
            </a:r>
            <a:r>
              <a:rPr lang="en-GB" sz="3000" dirty="0" smtClean="0">
                <a:solidFill>
                  <a:schemeClr val="bg1"/>
                </a:solidFill>
                <a:ea typeface="SimSun" pitchFamily="2" charset="-122"/>
                <a:cs typeface="Arial" pitchFamily="34" charset="0"/>
              </a:rPr>
              <a:t>, the baking soda might only work </a:t>
            </a:r>
            <a:r>
              <a:rPr lang="en-GB" sz="3000" dirty="0" smtClean="0">
                <a:solidFill>
                  <a:schemeClr val="bg1"/>
                </a:solidFill>
                <a:ea typeface="SimSun" pitchFamily="2" charset="-122"/>
                <a:cs typeface="Arial" pitchFamily="34" charset="0"/>
              </a:rPr>
              <a:t>if given time to react with the water and grease, which higher temperatures could speed up, </a:t>
            </a:r>
            <a:r>
              <a:rPr lang="en-GB" sz="3000" dirty="0" smtClean="0">
                <a:solidFill>
                  <a:schemeClr val="bg1"/>
                </a:solidFill>
                <a:ea typeface="SimSun" pitchFamily="2" charset="-122"/>
                <a:cs typeface="Arial" pitchFamily="34" charset="0"/>
              </a:rPr>
              <a:t>therefore the possible need of heated </a:t>
            </a:r>
            <a:r>
              <a:rPr lang="en-GB" altLang="zh-CN" sz="3000" dirty="0" smtClean="0">
                <a:solidFill>
                  <a:schemeClr val="bg1"/>
                </a:solidFill>
                <a:ea typeface="SimSun" pitchFamily="2" charset="-122"/>
                <a:cs typeface="Arial" pitchFamily="34" charset="0"/>
              </a:rPr>
              <a:t>water.</a:t>
            </a:r>
          </a:p>
        </p:txBody>
      </p:sp>
      <p:sp>
        <p:nvSpPr>
          <p:cNvPr id="22" name="Title 1"/>
          <p:cNvSpPr txBox="1">
            <a:spLocks/>
          </p:cNvSpPr>
          <p:nvPr/>
        </p:nvSpPr>
        <p:spPr>
          <a:xfrm>
            <a:off x="14941550" y="16382331"/>
            <a:ext cx="19298143" cy="2640656"/>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Conclusion &amp; Acknowledgements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sp>
        <p:nvSpPr>
          <p:cNvPr id="23" name="Title 1"/>
          <p:cNvSpPr txBox="1">
            <a:spLocks/>
          </p:cNvSpPr>
          <p:nvPr/>
        </p:nvSpPr>
        <p:spPr>
          <a:xfrm>
            <a:off x="14797534" y="18902611"/>
            <a:ext cx="14941550"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Conclusion of Experiment</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4" name="Rectangle 1"/>
          <p:cNvSpPr>
            <a:spLocks noChangeArrowheads="1"/>
          </p:cNvSpPr>
          <p:nvPr/>
        </p:nvSpPr>
        <p:spPr bwMode="auto">
          <a:xfrm>
            <a:off x="15301590" y="19838715"/>
            <a:ext cx="13177464" cy="1938972"/>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r>
              <a:rPr lang="en-GB" sz="3000" dirty="0" smtClean="0">
                <a:solidFill>
                  <a:schemeClr val="bg1"/>
                </a:solidFill>
              </a:rPr>
              <a:t>- My conclusion is that foods containing citric acid are the most effective cleaning substitutes of detergent with Ethanoic acid being next and lastly phosphoric acid, with lemon being the best substitute due to its extremely high concentration of citric acid. </a:t>
            </a:r>
            <a:endParaRPr lang="en-SG" sz="3000" dirty="0">
              <a:solidFill>
                <a:schemeClr val="bg1"/>
              </a:solidFill>
            </a:endParaRPr>
          </a:p>
        </p:txBody>
      </p:sp>
      <p:sp>
        <p:nvSpPr>
          <p:cNvPr id="25" name="Title 1"/>
          <p:cNvSpPr txBox="1">
            <a:spLocks/>
          </p:cNvSpPr>
          <p:nvPr/>
        </p:nvSpPr>
        <p:spPr>
          <a:xfrm>
            <a:off x="14869542" y="21710923"/>
            <a:ext cx="620303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2. References</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6" name="Rectangle 1"/>
          <p:cNvSpPr>
            <a:spLocks noChangeArrowheads="1"/>
          </p:cNvSpPr>
          <p:nvPr/>
        </p:nvSpPr>
        <p:spPr bwMode="auto">
          <a:xfrm>
            <a:off x="15301591" y="22491689"/>
            <a:ext cx="13609511" cy="12972762"/>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r>
              <a:rPr lang="en-GB" sz="2800" dirty="0" smtClean="0">
                <a:solidFill>
                  <a:schemeClr val="bg1"/>
                </a:solidFill>
              </a:rPr>
              <a:t>Wikipedia(2010) Citric Acid- Wikipedia, the free </a:t>
            </a:r>
            <a:r>
              <a:rPr lang="en-SG" sz="2800" dirty="0" err="1" smtClean="0">
                <a:solidFill>
                  <a:schemeClr val="bg1"/>
                </a:solidFill>
              </a:rPr>
              <a:t>Encyclopedia</a:t>
            </a:r>
            <a:r>
              <a:rPr lang="en-SG" sz="2800" dirty="0" smtClean="0">
                <a:solidFill>
                  <a:schemeClr val="bg1"/>
                </a:solidFill>
              </a:rPr>
              <a:t> </a:t>
            </a:r>
            <a:r>
              <a:rPr lang="en-GB" sz="2800" dirty="0" smtClean="0">
                <a:solidFill>
                  <a:schemeClr val="bg1"/>
                </a:solidFill>
              </a:rPr>
              <a:t> [online]. Available from </a:t>
            </a:r>
            <a:r>
              <a:rPr lang="en-GB" sz="2800" u="sng" dirty="0" smtClean="0">
                <a:solidFill>
                  <a:schemeClr val="bg1"/>
                </a:solidFill>
                <a:hlinkClick r:id="rId4"/>
              </a:rPr>
              <a:t>http://en.wikipedia.org/wiki/Citric_acid</a:t>
            </a:r>
            <a:r>
              <a:rPr lang="en-GB" sz="2800" dirty="0" smtClean="0">
                <a:solidFill>
                  <a:schemeClr val="bg1"/>
                </a:solidFill>
              </a:rPr>
              <a:t>.  Accessed on 5 July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err="1" smtClean="0">
                <a:solidFill>
                  <a:schemeClr val="bg1"/>
                </a:solidFill>
              </a:rPr>
              <a:t>Mizkan</a:t>
            </a:r>
            <a:r>
              <a:rPr lang="en-GB" sz="2800" dirty="0" smtClean="0">
                <a:solidFill>
                  <a:schemeClr val="bg1"/>
                </a:solidFill>
              </a:rPr>
              <a:t> </a:t>
            </a:r>
            <a:r>
              <a:rPr lang="en-GB" sz="2800" dirty="0" err="1" smtClean="0">
                <a:solidFill>
                  <a:schemeClr val="bg1"/>
                </a:solidFill>
              </a:rPr>
              <a:t>Americas,inc</a:t>
            </a:r>
            <a:r>
              <a:rPr lang="en-GB" sz="2800" dirty="0" smtClean="0">
                <a:solidFill>
                  <a:schemeClr val="bg1"/>
                </a:solidFill>
              </a:rPr>
              <a:t>(2010) Vinegar Tips: Cleaning with vinegar [online]. Available from </a:t>
            </a:r>
            <a:r>
              <a:rPr lang="en-GB" sz="2800" u="sng" dirty="0" smtClean="0">
                <a:solidFill>
                  <a:schemeClr val="bg1"/>
                </a:solidFill>
                <a:hlinkClick r:id="rId5"/>
              </a:rPr>
              <a:t>http://www.vinegartips.com/scripts/pageViewSec.asp?id=7</a:t>
            </a:r>
            <a:r>
              <a:rPr lang="en-GB" sz="2800" dirty="0" smtClean="0">
                <a:solidFill>
                  <a:schemeClr val="bg1"/>
                </a:solidFill>
              </a:rPr>
              <a:t>. Accessed on 10 July 2010. </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T. Zeigler(2000) Coke: A Household Cleaner[online]. Available from </a:t>
            </a:r>
            <a:r>
              <a:rPr lang="en-GB" sz="2800" u="sng" dirty="0" smtClean="0">
                <a:solidFill>
                  <a:schemeClr val="bg1"/>
                </a:solidFill>
                <a:hlinkClick r:id="rId6"/>
              </a:rPr>
              <a:t>http://urbanlegends.about.com/library/bl_coca_cola.htm</a:t>
            </a:r>
            <a:r>
              <a:rPr lang="en-GB" sz="2800" dirty="0" smtClean="0">
                <a:solidFill>
                  <a:schemeClr val="bg1"/>
                </a:solidFill>
              </a:rPr>
              <a:t> . Accessed on 10 July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Break The Chain(2003) Break The Chain-Have a Coke and have a Snarl[online]. Available from </a:t>
            </a:r>
            <a:r>
              <a:rPr lang="en-GB" sz="2800" u="sng" dirty="0" smtClean="0">
                <a:solidFill>
                  <a:schemeClr val="bg1"/>
                </a:solidFill>
                <a:hlinkClick r:id="rId7"/>
              </a:rPr>
              <a:t>http://www.breakthechain.org/exclusives/coke.html</a:t>
            </a:r>
            <a:r>
              <a:rPr lang="en-GB" sz="2800" dirty="0" smtClean="0">
                <a:solidFill>
                  <a:schemeClr val="bg1"/>
                </a:solidFill>
              </a:rPr>
              <a:t> . Accessed on 23 June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Wikipedia(2010) Bile- Wikipedia, the free </a:t>
            </a:r>
            <a:r>
              <a:rPr lang="en-GB" sz="2800" dirty="0" err="1" smtClean="0">
                <a:solidFill>
                  <a:schemeClr val="bg1"/>
                </a:solidFill>
              </a:rPr>
              <a:t>Encyclopedia</a:t>
            </a:r>
            <a:r>
              <a:rPr lang="en-GB" sz="2800" dirty="0" smtClean="0">
                <a:solidFill>
                  <a:schemeClr val="bg1"/>
                </a:solidFill>
              </a:rPr>
              <a:t> [online]. Available from </a:t>
            </a:r>
            <a:r>
              <a:rPr lang="en-GB" sz="2800" u="sng" dirty="0" smtClean="0">
                <a:solidFill>
                  <a:schemeClr val="bg1"/>
                </a:solidFill>
                <a:hlinkClick r:id="rId8"/>
              </a:rPr>
              <a:t>http://en.wikipedia.org/wiki/Bile</a:t>
            </a:r>
            <a:r>
              <a:rPr lang="en-GB" sz="2800" dirty="0" smtClean="0">
                <a:solidFill>
                  <a:schemeClr val="bg1"/>
                </a:solidFill>
              </a:rPr>
              <a:t>. Accessed on 10 September.</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Mallinckrodt Baker, Inc. (2010) PHOSPHORIC ACID [online]. Available from </a:t>
            </a:r>
            <a:r>
              <a:rPr lang="en-GB" sz="2800" u="sng" dirty="0" smtClean="0">
                <a:solidFill>
                  <a:schemeClr val="bg1"/>
                </a:solidFill>
                <a:hlinkClick r:id="rId9"/>
              </a:rPr>
              <a:t>http://www.jtbaker.com/msds/englishhtml/p3973.htm</a:t>
            </a:r>
            <a:r>
              <a:rPr lang="en-GB" sz="2800" dirty="0" smtClean="0">
                <a:solidFill>
                  <a:schemeClr val="bg1"/>
                </a:solidFill>
              </a:rPr>
              <a:t>. Accessed 15 August</a:t>
            </a:r>
          </a:p>
          <a:p>
            <a:endParaRPr lang="en-GB" sz="900" dirty="0" smtClean="0"/>
          </a:p>
          <a:p>
            <a:r>
              <a:rPr lang="en-GB" sz="3600" dirty="0" smtClean="0">
                <a:solidFill>
                  <a:srgbClr val="FF0000"/>
                </a:solidFill>
              </a:rPr>
              <a:t>Special thanks:</a:t>
            </a:r>
          </a:p>
          <a:p>
            <a:r>
              <a:rPr lang="en-GB" sz="3600" b="1" dirty="0" smtClean="0">
                <a:solidFill>
                  <a:srgbClr val="FF0000"/>
                </a:solidFill>
              </a:rPr>
              <a:t>I</a:t>
            </a:r>
            <a:r>
              <a:rPr lang="en-GB" sz="3600" b="1" dirty="0" smtClean="0">
                <a:solidFill>
                  <a:schemeClr val="bg1"/>
                </a:solidFill>
              </a:rPr>
              <a:t> </a:t>
            </a:r>
            <a:r>
              <a:rPr lang="en-GB" sz="3600" b="1" dirty="0" smtClean="0">
                <a:solidFill>
                  <a:srgbClr val="FF0000"/>
                </a:solidFill>
              </a:rPr>
              <a:t>would also like to thank my teacher mentors Mrs Esther </a:t>
            </a:r>
            <a:r>
              <a:rPr lang="en-GB" sz="3600" b="1" dirty="0" err="1" smtClean="0">
                <a:solidFill>
                  <a:srgbClr val="FF0000"/>
                </a:solidFill>
              </a:rPr>
              <a:t>Koh</a:t>
            </a:r>
            <a:r>
              <a:rPr lang="en-GB" sz="3600" b="1" dirty="0" smtClean="0">
                <a:solidFill>
                  <a:srgbClr val="FF0000"/>
                </a:solidFill>
              </a:rPr>
              <a:t>, Mrs </a:t>
            </a:r>
            <a:r>
              <a:rPr lang="en-GB" sz="3600" b="1" dirty="0" err="1" smtClean="0">
                <a:solidFill>
                  <a:srgbClr val="FF0000"/>
                </a:solidFill>
              </a:rPr>
              <a:t>Koh</a:t>
            </a:r>
            <a:r>
              <a:rPr lang="en-GB" sz="3600" b="1" dirty="0" smtClean="0">
                <a:solidFill>
                  <a:srgbClr val="FF0000"/>
                </a:solidFill>
              </a:rPr>
              <a:t> Yong </a:t>
            </a:r>
            <a:r>
              <a:rPr lang="en-GB" sz="3600" b="1" dirty="0" err="1" smtClean="0">
                <a:solidFill>
                  <a:srgbClr val="FF0000"/>
                </a:solidFill>
              </a:rPr>
              <a:t>Yong</a:t>
            </a:r>
            <a:r>
              <a:rPr lang="en-GB" sz="3600" b="1" dirty="0" smtClean="0">
                <a:solidFill>
                  <a:srgbClr val="FF0000"/>
                </a:solidFill>
              </a:rPr>
              <a:t>, and Mr Daniel Guan for their support, and my parents for helping me in the experiment </a:t>
            </a:r>
          </a:p>
          <a:p>
            <a:endParaRPr lang="en-GB" sz="1300" b="1" dirty="0" smtClean="0">
              <a:solidFill>
                <a:schemeClr val="bg1"/>
              </a:solidFill>
            </a:endParaRPr>
          </a:p>
          <a:p>
            <a:endParaRPr lang="en-GB" sz="900" dirty="0" smtClean="0"/>
          </a:p>
          <a:p>
            <a:endParaRPr lang="en-GB" sz="900" dirty="0" smtClean="0"/>
          </a:p>
          <a:p>
            <a:endParaRPr lang="en-SG" sz="900" dirty="0"/>
          </a:p>
        </p:txBody>
      </p:sp>
      <p:sp>
        <p:nvSpPr>
          <p:cNvPr id="27" name="Title 1"/>
          <p:cNvSpPr txBox="1">
            <a:spLocks/>
          </p:cNvSpPr>
          <p:nvPr/>
        </p:nvSpPr>
        <p:spPr>
          <a:xfrm>
            <a:off x="0" y="33687891"/>
            <a:ext cx="19298143" cy="2640656"/>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Pictures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pic>
        <p:nvPicPr>
          <p:cNvPr id="1026" name="Picture 2" descr="F:\1R5\pictures\DSC06094.JPG"/>
          <p:cNvPicPr>
            <a:picLocks noChangeAspect="1" noChangeArrowheads="1"/>
          </p:cNvPicPr>
          <p:nvPr/>
        </p:nvPicPr>
        <p:blipFill>
          <a:blip r:embed="rId10" cstate="print"/>
          <a:srcRect/>
          <a:stretch>
            <a:fillRect/>
          </a:stretch>
        </p:blipFill>
        <p:spPr bwMode="auto">
          <a:xfrm>
            <a:off x="22070342" y="35896499"/>
            <a:ext cx="7344818" cy="5508611"/>
          </a:xfrm>
          <a:prstGeom prst="rect">
            <a:avLst/>
          </a:prstGeom>
          <a:noFill/>
        </p:spPr>
      </p:pic>
      <p:sp>
        <p:nvSpPr>
          <p:cNvPr id="29" name="Content Placeholder 2"/>
          <p:cNvSpPr txBox="1">
            <a:spLocks/>
          </p:cNvSpPr>
          <p:nvPr/>
        </p:nvSpPr>
        <p:spPr>
          <a:xfrm>
            <a:off x="24158574" y="40784677"/>
            <a:ext cx="2808312" cy="440924"/>
          </a:xfrm>
          <a:prstGeom prst="rect">
            <a:avLst/>
          </a:prstGeom>
        </p:spPr>
        <p:txBody>
          <a:bodyPr vert="horz" lIns="91425" tIns="45710" rIns="91425" bIns="45710" anchor="t">
            <a:noAutofit/>
          </a:bodyPr>
          <a:lstStyle/>
          <a:p>
            <a:r>
              <a:rPr lang="en-US" sz="2200" dirty="0" smtClean="0"/>
              <a:t>Scrub Test Set-up</a:t>
            </a:r>
          </a:p>
        </p:txBody>
      </p:sp>
      <p:pic>
        <p:nvPicPr>
          <p:cNvPr id="1027" name="Picture 3" descr="F:\1R5\pictures\DSC06114.JPG"/>
          <p:cNvPicPr>
            <a:picLocks noChangeAspect="1" noChangeArrowheads="1"/>
          </p:cNvPicPr>
          <p:nvPr/>
        </p:nvPicPr>
        <p:blipFill>
          <a:blip r:embed="rId11" cstate="print"/>
          <a:srcRect/>
          <a:stretch>
            <a:fillRect/>
          </a:stretch>
        </p:blipFill>
        <p:spPr bwMode="auto">
          <a:xfrm>
            <a:off x="7740750" y="35833578"/>
            <a:ext cx="7236694" cy="5535529"/>
          </a:xfrm>
          <a:prstGeom prst="rect">
            <a:avLst/>
          </a:prstGeom>
          <a:noFill/>
        </p:spPr>
      </p:pic>
      <p:sp>
        <p:nvSpPr>
          <p:cNvPr id="31" name="Content Placeholder 2"/>
          <p:cNvSpPr txBox="1">
            <a:spLocks/>
          </p:cNvSpPr>
          <p:nvPr/>
        </p:nvSpPr>
        <p:spPr>
          <a:xfrm>
            <a:off x="9612957" y="40802138"/>
            <a:ext cx="3528392" cy="504054"/>
          </a:xfrm>
          <a:prstGeom prst="rect">
            <a:avLst/>
          </a:prstGeom>
        </p:spPr>
        <p:txBody>
          <a:bodyPr vert="horz" lIns="91425" tIns="45710" rIns="91425" bIns="45710" anchor="t">
            <a:noAutofit/>
          </a:bodyPr>
          <a:lstStyle/>
          <a:p>
            <a:r>
              <a:rPr lang="en-US" sz="2200" dirty="0" smtClean="0"/>
              <a:t>Results of Scrub Test</a:t>
            </a:r>
          </a:p>
        </p:txBody>
      </p:sp>
      <p:sp>
        <p:nvSpPr>
          <p:cNvPr id="33" name="Content Placeholder 2"/>
          <p:cNvSpPr txBox="1">
            <a:spLocks/>
          </p:cNvSpPr>
          <p:nvPr/>
        </p:nvSpPr>
        <p:spPr>
          <a:xfrm>
            <a:off x="17173796" y="40865054"/>
            <a:ext cx="3528392" cy="504054"/>
          </a:xfrm>
          <a:prstGeom prst="rect">
            <a:avLst/>
          </a:prstGeom>
        </p:spPr>
        <p:txBody>
          <a:bodyPr vert="horz" lIns="91425" tIns="45710" rIns="91425" bIns="45710" anchor="t">
            <a:noAutofit/>
          </a:bodyPr>
          <a:lstStyle/>
          <a:p>
            <a:r>
              <a:rPr lang="en-US" sz="2200" dirty="0" smtClean="0"/>
              <a:t>Soak Test Set-up</a:t>
            </a:r>
          </a:p>
        </p:txBody>
      </p:sp>
      <p:sp>
        <p:nvSpPr>
          <p:cNvPr id="35" name="Content Placeholder 2"/>
          <p:cNvSpPr txBox="1">
            <a:spLocks/>
          </p:cNvSpPr>
          <p:nvPr/>
        </p:nvSpPr>
        <p:spPr>
          <a:xfrm>
            <a:off x="2412158" y="40198980"/>
            <a:ext cx="3528392" cy="504054"/>
          </a:xfrm>
          <a:prstGeom prst="rect">
            <a:avLst/>
          </a:prstGeom>
        </p:spPr>
        <p:txBody>
          <a:bodyPr vert="horz" lIns="91425" tIns="45710" rIns="91425" bIns="45710" anchor="t">
            <a:noAutofit/>
          </a:bodyPr>
          <a:lstStyle/>
          <a:p>
            <a:r>
              <a:rPr lang="en-US" sz="2200" dirty="0" smtClean="0"/>
              <a:t>Results of Soak Test</a:t>
            </a:r>
          </a:p>
        </p:txBody>
      </p:sp>
      <p:sp>
        <p:nvSpPr>
          <p:cNvPr id="39" name="Title 1"/>
          <p:cNvSpPr txBox="1">
            <a:spLocks/>
          </p:cNvSpPr>
          <p:nvPr/>
        </p:nvSpPr>
        <p:spPr>
          <a:xfrm>
            <a:off x="97559" y="28479675"/>
            <a:ext cx="5482951" cy="1189854"/>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Results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cxnSp>
        <p:nvCxnSpPr>
          <p:cNvPr id="42" name="Straight Connector 41"/>
          <p:cNvCxnSpPr/>
          <p:nvPr/>
        </p:nvCxnSpPr>
        <p:spPr>
          <a:xfrm rot="5400000">
            <a:off x="-324146" y="19334659"/>
            <a:ext cx="30459384" cy="7200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itle 1"/>
          <p:cNvSpPr txBox="1">
            <a:spLocks/>
          </p:cNvSpPr>
          <p:nvPr/>
        </p:nvSpPr>
        <p:spPr>
          <a:xfrm>
            <a:off x="14941550" y="3780931"/>
            <a:ext cx="13321480" cy="1145281"/>
          </a:xfrm>
          <a:prstGeom prst="rect">
            <a:avLst/>
          </a:prstGeom>
        </p:spPr>
        <p:txBody>
          <a:bodyPr vert="horz" lIns="408179" tIns="204090" rIns="408179" bIns="20409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9800" b="1" i="0" u="none" strike="noStrike" kern="1200" cap="none" spc="0" normalizeH="0" baseline="0" noProof="0"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uLnTx/>
                <a:uFillTx/>
                <a:latin typeface="+mj-lt"/>
                <a:ea typeface="+mj-ea"/>
                <a:cs typeface="+mj-cs"/>
              </a:rPr>
              <a:t>Results-Continued</a:t>
            </a:r>
            <a:endParaRPr kumimoji="0" lang="en-SG" sz="9800" b="1" i="0" u="none" strike="noStrike" kern="1200" cap="none" spc="0" normalizeH="0" baseline="0" noProof="0" dirty="0">
              <a:ln w="6350">
                <a:solidFill>
                  <a:schemeClr val="accent1">
                    <a:shade val="43000"/>
                  </a:schemeClr>
                </a:solidFill>
              </a:ln>
              <a:solidFill>
                <a:srgbClr val="FF0000"/>
              </a:solidFill>
              <a:effectLst>
                <a:outerShdw blurRad="26000" dist="26000" dir="145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TotalTime>
  <Words>833</Words>
  <Application>Microsoft Office PowerPoint</Application>
  <PresentationFormat>Custom</PresentationFormat>
  <Paragraphs>130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Verve</vt:lpstr>
      <vt:lpstr>About My Research</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My Research</dc:title>
  <dc:creator>Ohn Myaing</dc:creator>
  <cp:lastModifiedBy>Ohn Myaing</cp:lastModifiedBy>
  <cp:revision>27</cp:revision>
  <dcterms:created xsi:type="dcterms:W3CDTF">2010-10-23T12:12:40Z</dcterms:created>
  <dcterms:modified xsi:type="dcterms:W3CDTF">2010-10-26T14:28:45Z</dcterms:modified>
</cp:coreProperties>
</file>